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1" r:id="rId2"/>
  </p:sldMasterIdLst>
  <p:sldIdLst>
    <p:sldId id="257" r:id="rId3"/>
    <p:sldId id="284" r:id="rId4"/>
    <p:sldId id="312" r:id="rId5"/>
    <p:sldId id="324" r:id="rId6"/>
    <p:sldId id="325" r:id="rId7"/>
    <p:sldId id="323" r:id="rId8"/>
    <p:sldId id="317" r:id="rId9"/>
    <p:sldId id="318" r:id="rId10"/>
    <p:sldId id="319" r:id="rId11"/>
    <p:sldId id="320" r:id="rId12"/>
    <p:sldId id="321" r:id="rId13"/>
    <p:sldId id="322" r:id="rId14"/>
    <p:sldId id="311" r:id="rId15"/>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1" d="100"/>
          <a:sy n="61" d="100"/>
        </p:scale>
        <p:origin x="-140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0" name="9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1" name="10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2" name="11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3" name="12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4" name="13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5" name="14 Conector recto"/>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6" name="15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7" name="16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8" name="17 Elipse"/>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9" name="18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0" name="19 Elipse"/>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1" name="20 Elipse"/>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8" name="7 Título"/>
          <p:cNvSpPr>
            <a:spLocks noGrp="1"/>
          </p:cNvSpPr>
          <p:nvPr>
            <p:ph type="ctrTitle"/>
          </p:nvPr>
        </p:nvSpPr>
        <p:spPr>
          <a:xfrm>
            <a:off x="2286000" y="3124200"/>
            <a:ext cx="6172200" cy="1894362"/>
          </a:xfrm>
        </p:spPr>
        <p:txBody>
          <a:bodyPr/>
          <a:lstStyle>
            <a:lvl1pPr>
              <a:defRPr b="1"/>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22" name="27 Marcador de fecha"/>
          <p:cNvSpPr>
            <a:spLocks noGrp="1"/>
          </p:cNvSpPr>
          <p:nvPr>
            <p:ph type="dt" sz="half" idx="10"/>
          </p:nvPr>
        </p:nvSpPr>
        <p:spPr bwMode="auto">
          <a:xfrm rot="5400000">
            <a:off x="7764463" y="1174750"/>
            <a:ext cx="2286000" cy="381000"/>
          </a:xfrm>
        </p:spPr>
        <p:txBody>
          <a:bodyPr/>
          <a:lstStyle>
            <a:lvl1pPr>
              <a:defRPr smtClean="0"/>
            </a:lvl1pPr>
          </a:lstStyle>
          <a:p>
            <a:pPr>
              <a:defRPr/>
            </a:pPr>
            <a:fld id="{88F50D9A-30D2-4C50-AD7D-979BA08ADFC9}" type="datetime1">
              <a:rPr lang="es-CO"/>
              <a:pPr>
                <a:defRPr/>
              </a:pPr>
              <a:t>20/03/2013</a:t>
            </a:fld>
            <a:endParaRPr lang="es-CO"/>
          </a:p>
        </p:txBody>
      </p:sp>
      <p:sp>
        <p:nvSpPr>
          <p:cNvPr id="23" name="16 Marcador de pie de página"/>
          <p:cNvSpPr>
            <a:spLocks noGrp="1"/>
          </p:cNvSpPr>
          <p:nvPr>
            <p:ph type="ftr" sz="quarter" idx="11"/>
          </p:nvPr>
        </p:nvSpPr>
        <p:spPr bwMode="auto">
          <a:xfrm rot="5400000">
            <a:off x="7077076" y="4181475"/>
            <a:ext cx="3657600" cy="384175"/>
          </a:xfrm>
        </p:spPr>
        <p:txBody>
          <a:bodyPr/>
          <a:lstStyle>
            <a:lvl1pPr>
              <a:defRPr smtClean="0"/>
            </a:lvl1pPr>
          </a:lstStyle>
          <a:p>
            <a:pPr>
              <a:defRPr/>
            </a:pPr>
            <a:r>
              <a:rPr lang="es-CO"/>
              <a:t>Ing. Sonia Godoy Hortua</a:t>
            </a:r>
          </a:p>
        </p:txBody>
      </p:sp>
      <p:sp>
        <p:nvSpPr>
          <p:cNvPr id="24" name="28 Marcador de número de diapositiva"/>
          <p:cNvSpPr>
            <a:spLocks noGrp="1"/>
          </p:cNvSpPr>
          <p:nvPr>
            <p:ph type="sldNum" sz="quarter" idx="12"/>
          </p:nvPr>
        </p:nvSpPr>
        <p:spPr bwMode="auto">
          <a:xfrm>
            <a:off x="1325563" y="4929188"/>
            <a:ext cx="609600" cy="517525"/>
          </a:xfrm>
        </p:spPr>
        <p:txBody>
          <a:bodyPr/>
          <a:lstStyle>
            <a:lvl1pPr>
              <a:defRPr/>
            </a:lvl1pPr>
          </a:lstStyle>
          <a:p>
            <a:pPr>
              <a:defRPr/>
            </a:pPr>
            <a:fld id="{76084262-26D5-4E56-96AA-A8DC46276C0F}" type="slidenum">
              <a:rPr lang="es-CO"/>
              <a:pPr>
                <a:defRPr/>
              </a:pPr>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a:defRPr/>
            </a:pPr>
            <a:fld id="{07823C1E-702A-4186-B59B-04CFB4BCD48E}" type="datetime1">
              <a:rPr lang="es-CO" smtClean="0"/>
              <a:pPr>
                <a:defRPr/>
              </a:pPr>
              <a:t>20/03/2013</a:t>
            </a:fld>
            <a:endParaRPr lang="es-CO"/>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pPr>
              <a:defRPr/>
            </a:pPr>
            <a:r>
              <a:rPr lang="es-CO" smtClean="0"/>
              <a:t>Ing. Sonia Godoy Hortua</a:t>
            </a:r>
            <a:endParaRPr lang="es-CO" dirty="0"/>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pPr>
              <a:defRPr/>
            </a:pPr>
            <a:fld id="{D08A2A87-A7E9-49BC-A054-948987124351}" type="slidenum">
              <a:rPr lang="es-CO" smtClean="0"/>
              <a:pPr>
                <a:defRPr/>
              </a:pPr>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a:defRPr/>
            </a:pPr>
            <a:fld id="{7AB22B57-0BC5-4357-B25E-39A30CDDC5CB}" type="datetime1">
              <a:rPr lang="es-CO" smtClean="0"/>
              <a:pPr>
                <a:defRPr/>
              </a:pPr>
              <a:t>20/03/2013</a:t>
            </a:fld>
            <a:endParaRPr lang="es-CO"/>
          </a:p>
        </p:txBody>
      </p:sp>
      <p:sp>
        <p:nvSpPr>
          <p:cNvPr id="6" name="5 Marcador de pie de página"/>
          <p:cNvSpPr>
            <a:spLocks noGrp="1"/>
          </p:cNvSpPr>
          <p:nvPr>
            <p:ph type="ftr" sz="quarter" idx="11"/>
          </p:nvPr>
        </p:nvSpPr>
        <p:spPr/>
        <p:txBody>
          <a:bodyPr/>
          <a:lstStyle>
            <a:extLst/>
          </a:lstStyle>
          <a:p>
            <a:pPr>
              <a:defRPr/>
            </a:pPr>
            <a:r>
              <a:rPr lang="es-CO" smtClean="0"/>
              <a:t>Ing. Sonia Godoy Hortua</a:t>
            </a:r>
            <a:endParaRPr lang="es-CO"/>
          </a:p>
        </p:txBody>
      </p:sp>
      <p:sp>
        <p:nvSpPr>
          <p:cNvPr id="7" name="6 Marcador de número de diapositiva"/>
          <p:cNvSpPr>
            <a:spLocks noGrp="1"/>
          </p:cNvSpPr>
          <p:nvPr>
            <p:ph type="sldNum" sz="quarter" idx="12"/>
          </p:nvPr>
        </p:nvSpPr>
        <p:spPr/>
        <p:txBody>
          <a:bodyPr/>
          <a:lstStyle>
            <a:extLst/>
          </a:lstStyle>
          <a:p>
            <a:pPr>
              <a:defRPr/>
            </a:pPr>
            <a:fld id="{3BCABE45-9EEB-4BE4-9086-77BA236B76B9}" type="slidenum">
              <a:rPr lang="es-CO" smtClean="0"/>
              <a:pPr>
                <a:defRPr/>
              </a:pPr>
              <a:t>‹Nº›</a:t>
            </a:fld>
            <a:endParaRPr lang="es-CO"/>
          </a:p>
        </p:txBody>
      </p:sp>
    </p:spTree>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pPr>
              <a:defRPr/>
            </a:pPr>
            <a:fld id="{7AB22B57-0BC5-4357-B25E-39A30CDDC5CB}" type="datetime1">
              <a:rPr lang="es-CO" smtClean="0"/>
              <a:pPr>
                <a:defRPr/>
              </a:pPr>
              <a:t>20/03/2013</a:t>
            </a:fld>
            <a:endParaRPr lang="es-CO"/>
          </a:p>
        </p:txBody>
      </p:sp>
      <p:sp>
        <p:nvSpPr>
          <p:cNvPr id="8" name="7 Marcador de pie de página"/>
          <p:cNvSpPr>
            <a:spLocks noGrp="1"/>
          </p:cNvSpPr>
          <p:nvPr>
            <p:ph type="ftr" sz="quarter" idx="11"/>
          </p:nvPr>
        </p:nvSpPr>
        <p:spPr/>
        <p:txBody>
          <a:bodyPr/>
          <a:lstStyle>
            <a:extLst/>
          </a:lstStyle>
          <a:p>
            <a:pPr>
              <a:defRPr/>
            </a:pPr>
            <a:r>
              <a:rPr lang="es-CO" smtClean="0"/>
              <a:t>Ing. Sonia Godoy Hortua</a:t>
            </a:r>
            <a:endParaRPr lang="es-CO"/>
          </a:p>
        </p:txBody>
      </p:sp>
      <p:sp>
        <p:nvSpPr>
          <p:cNvPr id="9" name="8 Marcador de número de diapositiva"/>
          <p:cNvSpPr>
            <a:spLocks noGrp="1"/>
          </p:cNvSpPr>
          <p:nvPr>
            <p:ph type="sldNum" sz="quarter" idx="12"/>
          </p:nvPr>
        </p:nvSpPr>
        <p:spPr/>
        <p:txBody>
          <a:bodyPr/>
          <a:lstStyle>
            <a:extLst/>
          </a:lstStyle>
          <a:p>
            <a:pPr>
              <a:defRPr/>
            </a:pPr>
            <a:fld id="{3BCABE45-9EEB-4BE4-9086-77BA236B76B9}" type="slidenum">
              <a:rPr lang="es-CO" smtClean="0"/>
              <a:pPr>
                <a:defRPr/>
              </a:pPr>
              <a:t>‹Nº›</a:t>
            </a:fld>
            <a:endParaRPr lang="es-CO"/>
          </a:p>
        </p:txBody>
      </p:sp>
    </p:spTree>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pPr>
              <a:defRPr/>
            </a:pPr>
            <a:fld id="{9EBF133C-7050-412E-8704-19B7B9FCF2B9}" type="datetime1">
              <a:rPr lang="es-CO" smtClean="0"/>
              <a:pPr>
                <a:defRPr/>
              </a:pPr>
              <a:t>20/03/2013</a:t>
            </a:fld>
            <a:endParaRPr lang="es-CO"/>
          </a:p>
        </p:txBody>
      </p:sp>
      <p:sp>
        <p:nvSpPr>
          <p:cNvPr id="4" name="3 Marcador de pie de página"/>
          <p:cNvSpPr>
            <a:spLocks noGrp="1"/>
          </p:cNvSpPr>
          <p:nvPr>
            <p:ph type="ftr" sz="quarter" idx="11"/>
          </p:nvPr>
        </p:nvSpPr>
        <p:spPr/>
        <p:txBody>
          <a:bodyPr/>
          <a:lstStyle>
            <a:extLst/>
          </a:lstStyle>
          <a:p>
            <a:pPr>
              <a:defRPr/>
            </a:pPr>
            <a:r>
              <a:rPr lang="es-CO" smtClean="0"/>
              <a:t>Ing. Sonia Godoy Hortua</a:t>
            </a:r>
            <a:endParaRPr lang="es-CO"/>
          </a:p>
        </p:txBody>
      </p:sp>
      <p:sp>
        <p:nvSpPr>
          <p:cNvPr id="5" name="4 Marcador de número de diapositiva"/>
          <p:cNvSpPr>
            <a:spLocks noGrp="1"/>
          </p:cNvSpPr>
          <p:nvPr>
            <p:ph type="sldNum" sz="quarter" idx="12"/>
          </p:nvPr>
        </p:nvSpPr>
        <p:spPr/>
        <p:txBody>
          <a:bodyPr/>
          <a:lstStyle>
            <a:extLst/>
          </a:lstStyle>
          <a:p>
            <a:pPr>
              <a:defRPr/>
            </a:pPr>
            <a:fld id="{FC6174EC-384A-4DE7-8656-5E9FC9DA4448}" type="slidenum">
              <a:rPr lang="es-CO" smtClean="0"/>
              <a:pPr>
                <a:defRPr/>
              </a:pPr>
              <a:t>‹Nº›</a:t>
            </a:fld>
            <a:endParaRPr lang="es-CO"/>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pPr>
              <a:defRPr/>
            </a:pPr>
            <a:fld id="{7AB22B57-0BC5-4357-B25E-39A30CDDC5CB}" type="datetime1">
              <a:rPr lang="es-CO" smtClean="0"/>
              <a:pPr>
                <a:defRPr/>
              </a:pPr>
              <a:t>20/03/2013</a:t>
            </a:fld>
            <a:endParaRPr lang="es-CO"/>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pPr>
              <a:defRPr/>
            </a:pPr>
            <a:r>
              <a:rPr lang="es-CO" smtClean="0"/>
              <a:t>Ing. Sonia Godoy Hortua</a:t>
            </a:r>
            <a:endParaRPr lang="es-CO"/>
          </a:p>
        </p:txBody>
      </p:sp>
      <p:sp>
        <p:nvSpPr>
          <p:cNvPr id="4" name="3 Marcador de número de diapositiva"/>
          <p:cNvSpPr>
            <a:spLocks noGrp="1"/>
          </p:cNvSpPr>
          <p:nvPr>
            <p:ph type="sldNum" sz="quarter" idx="12"/>
          </p:nvPr>
        </p:nvSpPr>
        <p:spPr/>
        <p:txBody>
          <a:bodyPr/>
          <a:lstStyle>
            <a:extLst/>
          </a:lstStyle>
          <a:p>
            <a:pPr>
              <a:defRPr/>
            </a:pPr>
            <a:fld id="{3BCABE45-9EEB-4BE4-9086-77BA236B76B9}" type="slidenum">
              <a:rPr lang="es-CO" smtClean="0"/>
              <a:pPr>
                <a:defRPr/>
              </a:pPr>
              <a:t>‹Nº›</a:t>
            </a:fld>
            <a:endParaRPr lang="es-CO"/>
          </a:p>
        </p:txBody>
      </p:sp>
    </p:spTree>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a:defRPr/>
            </a:pPr>
            <a:fld id="{5FC72196-590D-4FF5-B29C-3EC49FD1814D}" type="datetime1">
              <a:rPr lang="es-CO" smtClean="0"/>
              <a:pPr>
                <a:defRPr/>
              </a:pPr>
              <a:t>20/03/2013</a:t>
            </a:fld>
            <a:endParaRPr lang="es-CO"/>
          </a:p>
        </p:txBody>
      </p:sp>
      <p:sp>
        <p:nvSpPr>
          <p:cNvPr id="6" name="5 Marcador de pie de página"/>
          <p:cNvSpPr>
            <a:spLocks noGrp="1"/>
          </p:cNvSpPr>
          <p:nvPr>
            <p:ph type="ftr" sz="quarter" idx="11"/>
          </p:nvPr>
        </p:nvSpPr>
        <p:spPr/>
        <p:txBody>
          <a:bodyPr/>
          <a:lstStyle>
            <a:extLst/>
          </a:lstStyle>
          <a:p>
            <a:pPr>
              <a:defRPr/>
            </a:pPr>
            <a:r>
              <a:rPr lang="es-CO" smtClean="0"/>
              <a:t>Ing. Sonia Godoy Hortua</a:t>
            </a:r>
            <a:endParaRPr lang="es-CO"/>
          </a:p>
        </p:txBody>
      </p:sp>
      <p:sp>
        <p:nvSpPr>
          <p:cNvPr id="7" name="6 Marcador de número de diapositiva"/>
          <p:cNvSpPr>
            <a:spLocks noGrp="1"/>
          </p:cNvSpPr>
          <p:nvPr>
            <p:ph type="sldNum" sz="quarter" idx="12"/>
          </p:nvPr>
        </p:nvSpPr>
        <p:spPr/>
        <p:txBody>
          <a:bodyPr/>
          <a:lstStyle>
            <a:extLst/>
          </a:lstStyle>
          <a:p>
            <a:pPr>
              <a:defRPr/>
            </a:pPr>
            <a:fld id="{00F143E4-FE10-442A-AD43-1F091DF0D16F}" type="slidenum">
              <a:rPr lang="es-CO" smtClean="0"/>
              <a:pPr>
                <a:defRPr/>
              </a:pPr>
              <a:t>‹Nº›</a:t>
            </a:fld>
            <a:endParaRPr lang="es-CO"/>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pPr>
              <a:defRPr/>
            </a:pPr>
            <a:fld id="{3E9F7B9D-3FF3-4615-8167-5A39F896FE00}" type="datetime1">
              <a:rPr lang="es-CO" smtClean="0"/>
              <a:pPr>
                <a:defRPr/>
              </a:pPr>
              <a:t>20/03/2013</a:t>
            </a:fld>
            <a:endParaRPr lang="es-CO"/>
          </a:p>
        </p:txBody>
      </p:sp>
      <p:sp>
        <p:nvSpPr>
          <p:cNvPr id="6" name="5 Marcador de pie de página"/>
          <p:cNvSpPr>
            <a:spLocks noGrp="1"/>
          </p:cNvSpPr>
          <p:nvPr>
            <p:ph type="ftr" sz="quarter" idx="11"/>
          </p:nvPr>
        </p:nvSpPr>
        <p:spPr/>
        <p:txBody>
          <a:bodyPr/>
          <a:lstStyle>
            <a:extLst/>
          </a:lstStyle>
          <a:p>
            <a:pPr>
              <a:defRPr/>
            </a:pPr>
            <a:r>
              <a:rPr lang="es-CO" smtClean="0"/>
              <a:t>Ing. Sonia Godoy Hortua</a:t>
            </a:r>
            <a:endParaRPr lang="es-CO"/>
          </a:p>
        </p:txBody>
      </p:sp>
      <p:sp>
        <p:nvSpPr>
          <p:cNvPr id="7" name="6 Marcador de número de diapositiva"/>
          <p:cNvSpPr>
            <a:spLocks noGrp="1"/>
          </p:cNvSpPr>
          <p:nvPr>
            <p:ph type="sldNum" sz="quarter" idx="12"/>
          </p:nvPr>
        </p:nvSpPr>
        <p:spPr/>
        <p:txBody>
          <a:bodyPr/>
          <a:lstStyle>
            <a:extLst/>
          </a:lstStyle>
          <a:p>
            <a:pPr>
              <a:defRPr/>
            </a:pPr>
            <a:fld id="{E44C1DC3-F085-4B09-9A97-A7F36CB99775}" type="slidenum">
              <a:rPr lang="es-CO" smtClean="0"/>
              <a:pPr>
                <a:defRPr/>
              </a:pPr>
              <a:t>‹Nº›</a:t>
            </a:fld>
            <a:endParaRPr lang="es-CO"/>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fld id="{7AB22B57-0BC5-4357-B25E-39A30CDDC5CB}" type="datetime1">
              <a:rPr lang="es-CO" smtClean="0"/>
              <a:pPr>
                <a:defRPr/>
              </a:pPr>
              <a:t>20/03/2013</a:t>
            </a:fld>
            <a:endParaRPr lang="es-CO"/>
          </a:p>
        </p:txBody>
      </p:sp>
      <p:sp>
        <p:nvSpPr>
          <p:cNvPr id="5" name="4 Marcador de pie de página"/>
          <p:cNvSpPr>
            <a:spLocks noGrp="1"/>
          </p:cNvSpPr>
          <p:nvPr>
            <p:ph type="ftr" sz="quarter" idx="11"/>
          </p:nvPr>
        </p:nvSpPr>
        <p:spPr/>
        <p:txBody>
          <a:bodyPr/>
          <a:lstStyle>
            <a:extLst/>
          </a:lstStyle>
          <a:p>
            <a:pPr>
              <a:defRPr/>
            </a:pPr>
            <a:r>
              <a:rPr lang="es-CO" smtClean="0"/>
              <a:t>Ing. Sonia Godoy Hortua</a:t>
            </a:r>
            <a:endParaRPr lang="es-CO"/>
          </a:p>
        </p:txBody>
      </p:sp>
      <p:sp>
        <p:nvSpPr>
          <p:cNvPr id="6" name="5 Marcador de número de diapositiva"/>
          <p:cNvSpPr>
            <a:spLocks noGrp="1"/>
          </p:cNvSpPr>
          <p:nvPr>
            <p:ph type="sldNum" sz="quarter" idx="12"/>
          </p:nvPr>
        </p:nvSpPr>
        <p:spPr/>
        <p:txBody>
          <a:bodyPr/>
          <a:lstStyle>
            <a:extLst/>
          </a:lstStyle>
          <a:p>
            <a:pPr>
              <a:defRPr/>
            </a:pPr>
            <a:fld id="{3BCABE45-9EEB-4BE4-9086-77BA236B76B9}" type="slidenum">
              <a:rPr lang="es-CO" smtClean="0"/>
              <a:pPr>
                <a:defRPr/>
              </a:pPr>
              <a:t>‹Nº›</a:t>
            </a:fld>
            <a:endParaRPr lang="es-CO"/>
          </a:p>
        </p:txBody>
      </p:sp>
    </p:spTree>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pPr>
              <a:defRPr/>
            </a:pPr>
            <a:fld id="{7AB22B57-0BC5-4357-B25E-39A30CDDC5CB}" type="datetime1">
              <a:rPr lang="es-CO" smtClean="0"/>
              <a:pPr>
                <a:defRPr/>
              </a:pPr>
              <a:t>20/03/2013</a:t>
            </a:fld>
            <a:endParaRPr lang="es-CO"/>
          </a:p>
        </p:txBody>
      </p:sp>
      <p:sp>
        <p:nvSpPr>
          <p:cNvPr id="5" name="4 Marcador de pie de página"/>
          <p:cNvSpPr>
            <a:spLocks noGrp="1"/>
          </p:cNvSpPr>
          <p:nvPr>
            <p:ph type="ftr" sz="quarter" idx="11"/>
          </p:nvPr>
        </p:nvSpPr>
        <p:spPr>
          <a:xfrm>
            <a:off x="457200" y="6556248"/>
            <a:ext cx="3657600" cy="228600"/>
          </a:xfrm>
        </p:spPr>
        <p:txBody>
          <a:bodyPr/>
          <a:lstStyle>
            <a:extLst/>
          </a:lstStyle>
          <a:p>
            <a:pPr>
              <a:defRPr/>
            </a:pPr>
            <a:r>
              <a:rPr lang="es-CO" smtClean="0"/>
              <a:t>Ing. Sonia Godoy Hortua</a:t>
            </a:r>
            <a:endParaRPr lang="es-CO"/>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a:defRPr/>
            </a:pPr>
            <a:fld id="{3BCABE45-9EEB-4BE4-9086-77BA236B76B9}" type="slidenum">
              <a:rPr lang="es-CO" smtClean="0"/>
              <a:pPr>
                <a:defRPr/>
              </a:pPr>
              <a:t>‹Nº›</a:t>
            </a:fld>
            <a:endParaRPr lang="es-CO"/>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5" name="4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6" name="5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7" name="6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9" name="8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0" name="9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457200" y="1600200"/>
            <a:ext cx="7467600" cy="4873752"/>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11" name="6 Marcador de fecha"/>
          <p:cNvSpPr>
            <a:spLocks noGrp="1"/>
          </p:cNvSpPr>
          <p:nvPr>
            <p:ph type="dt" sz="half" idx="10"/>
          </p:nvPr>
        </p:nvSpPr>
        <p:spPr/>
        <p:txBody>
          <a:bodyPr/>
          <a:lstStyle>
            <a:lvl1pPr>
              <a:defRPr smtClean="0"/>
            </a:lvl1pPr>
          </a:lstStyle>
          <a:p>
            <a:pPr>
              <a:defRPr/>
            </a:pPr>
            <a:fld id="{CCCA6E5C-0E41-474F-B1F3-30B63FFE28D5}" type="datetime1">
              <a:rPr lang="es-CO"/>
              <a:pPr>
                <a:defRPr/>
              </a:pPr>
              <a:t>20/03/2013</a:t>
            </a:fld>
            <a:endParaRPr lang="es-CO"/>
          </a:p>
        </p:txBody>
      </p:sp>
      <p:sp>
        <p:nvSpPr>
          <p:cNvPr id="12" name="8 Marcador de número de diapositiva"/>
          <p:cNvSpPr>
            <a:spLocks noGrp="1"/>
          </p:cNvSpPr>
          <p:nvPr>
            <p:ph type="sldNum" sz="quarter" idx="11"/>
          </p:nvPr>
        </p:nvSpPr>
        <p:spPr/>
        <p:txBody>
          <a:bodyPr/>
          <a:lstStyle>
            <a:lvl1pPr>
              <a:defRPr/>
            </a:lvl1pPr>
          </a:lstStyle>
          <a:p>
            <a:pPr>
              <a:defRPr/>
            </a:pPr>
            <a:fld id="{3603688E-DF3C-41A8-849D-27DA5805DE3C}" type="slidenum">
              <a:rPr lang="es-CO"/>
              <a:pPr>
                <a:defRPr/>
              </a:pPr>
              <a:t>‹Nº›</a:t>
            </a:fld>
            <a:endParaRPr lang="es-CO" dirty="0"/>
          </a:p>
        </p:txBody>
      </p:sp>
      <p:sp>
        <p:nvSpPr>
          <p:cNvPr id="13" name="9 Marcador de pie de página"/>
          <p:cNvSpPr>
            <a:spLocks noGrp="1"/>
          </p:cNvSpPr>
          <p:nvPr>
            <p:ph type="ftr" sz="quarter" idx="12"/>
          </p:nvPr>
        </p:nvSpPr>
        <p:spPr/>
        <p:txBody>
          <a:bodyPr/>
          <a:lstStyle>
            <a:lvl1pPr algn="r">
              <a:defRPr smtClean="0">
                <a:latin typeface="Century Schoolbook" pitchFamily="18" charset="0"/>
              </a:defRPr>
            </a:lvl1pPr>
          </a:lstStyle>
          <a:p>
            <a:pPr>
              <a:defRPr/>
            </a:pPr>
            <a:r>
              <a:rPr lang="es-ES"/>
              <a:t>Ing. Sonia Godoy Hortua</a:t>
            </a:r>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 name="7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9" name="8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10" name="9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11" name="10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12" name="11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13" name="12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4" name="13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5" name="14 Elipse"/>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6" name="15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7" name="16 Elipse"/>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8" name="17 Elipse"/>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9" name="18 Conector recto"/>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0" name="3 Marcador de fecha"/>
          <p:cNvSpPr>
            <a:spLocks noGrp="1"/>
          </p:cNvSpPr>
          <p:nvPr>
            <p:ph type="dt" sz="half" idx="10"/>
          </p:nvPr>
        </p:nvSpPr>
        <p:spPr bwMode="auto">
          <a:xfrm rot="5400000">
            <a:off x="7762875" y="1169988"/>
            <a:ext cx="2286000" cy="381000"/>
          </a:xfrm>
        </p:spPr>
        <p:txBody>
          <a:bodyPr/>
          <a:lstStyle>
            <a:lvl1pPr>
              <a:defRPr smtClean="0">
                <a:solidFill>
                  <a:srgbClr val="FFF39D"/>
                </a:solidFill>
              </a:defRPr>
            </a:lvl1pPr>
          </a:lstStyle>
          <a:p>
            <a:pPr>
              <a:defRPr/>
            </a:pPr>
            <a:fld id="{07823C1E-702A-4186-B59B-04CFB4BCD48E}" type="datetime1">
              <a:rPr lang="es-CO"/>
              <a:pPr>
                <a:defRPr/>
              </a:pPr>
              <a:t>20/03/2013</a:t>
            </a:fld>
            <a:endParaRPr lang="es-CO"/>
          </a:p>
        </p:txBody>
      </p:sp>
      <p:sp>
        <p:nvSpPr>
          <p:cNvPr id="21" name="4 Marcador de pie de página"/>
          <p:cNvSpPr>
            <a:spLocks noGrp="1"/>
          </p:cNvSpPr>
          <p:nvPr>
            <p:ph type="ftr" sz="quarter" idx="11"/>
          </p:nvPr>
        </p:nvSpPr>
        <p:spPr bwMode="auto">
          <a:xfrm>
            <a:off x="4929188" y="6473825"/>
            <a:ext cx="3657600" cy="384175"/>
          </a:xfrm>
        </p:spPr>
        <p:txBody>
          <a:bodyPr/>
          <a:lstStyle>
            <a:lvl1pPr algn="r">
              <a:defRPr smtClean="0">
                <a:solidFill>
                  <a:srgbClr val="FFF39D"/>
                </a:solidFill>
              </a:defRPr>
            </a:lvl1pPr>
          </a:lstStyle>
          <a:p>
            <a:pPr>
              <a:defRPr/>
            </a:pPr>
            <a:r>
              <a:rPr lang="es-CO"/>
              <a:t>Ing. Sonia Godoy Hortua</a:t>
            </a:r>
            <a:endParaRPr lang="es-CO" dirty="0"/>
          </a:p>
        </p:txBody>
      </p:sp>
      <p:sp>
        <p:nvSpPr>
          <p:cNvPr id="22" name="5 Marcador de número de diapositiva"/>
          <p:cNvSpPr>
            <a:spLocks noGrp="1"/>
          </p:cNvSpPr>
          <p:nvPr>
            <p:ph type="sldNum" sz="quarter" idx="12"/>
          </p:nvPr>
        </p:nvSpPr>
        <p:spPr bwMode="auto">
          <a:xfrm>
            <a:off x="1339850" y="4929188"/>
            <a:ext cx="609600" cy="517525"/>
          </a:xfrm>
        </p:spPr>
        <p:txBody>
          <a:bodyPr/>
          <a:lstStyle>
            <a:lvl1pPr>
              <a:defRPr/>
            </a:lvl1pPr>
          </a:lstStyle>
          <a:p>
            <a:pPr>
              <a:defRPr/>
            </a:pPr>
            <a:fld id="{D08A2A87-A7E9-49BC-A054-948987124351}" type="slidenum">
              <a:rPr lang="es-CO"/>
              <a:pPr>
                <a:defRPr/>
              </a:pPr>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4" name="3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5" name="4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6" name="5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6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8" name="7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5 Marcador de fecha"/>
          <p:cNvSpPr>
            <a:spLocks noGrp="1"/>
          </p:cNvSpPr>
          <p:nvPr>
            <p:ph type="dt" sz="half" idx="10"/>
          </p:nvPr>
        </p:nvSpPr>
        <p:spPr/>
        <p:txBody>
          <a:bodyPr/>
          <a:lstStyle>
            <a:lvl1pPr>
              <a:defRPr smtClean="0"/>
            </a:lvl1pPr>
          </a:lstStyle>
          <a:p>
            <a:pPr>
              <a:defRPr/>
            </a:pPr>
            <a:fld id="{9EBF133C-7050-412E-8704-19B7B9FCF2B9}" type="datetime1">
              <a:rPr lang="es-CO"/>
              <a:pPr>
                <a:defRPr/>
              </a:pPr>
              <a:t>20/03/2013</a:t>
            </a:fld>
            <a:endParaRPr lang="es-CO"/>
          </a:p>
        </p:txBody>
      </p:sp>
      <p:sp>
        <p:nvSpPr>
          <p:cNvPr id="10" name="6 Marcador de número de diapositiva"/>
          <p:cNvSpPr>
            <a:spLocks noGrp="1"/>
          </p:cNvSpPr>
          <p:nvPr>
            <p:ph type="sldNum" sz="quarter" idx="11"/>
          </p:nvPr>
        </p:nvSpPr>
        <p:spPr/>
        <p:txBody>
          <a:bodyPr/>
          <a:lstStyle>
            <a:lvl1pPr>
              <a:defRPr/>
            </a:lvl1pPr>
          </a:lstStyle>
          <a:p>
            <a:pPr>
              <a:defRPr/>
            </a:pPr>
            <a:fld id="{FC6174EC-384A-4DE7-8656-5E9FC9DA4448}" type="slidenum">
              <a:rPr lang="es-CO"/>
              <a:pPr>
                <a:defRPr/>
              </a:pPr>
              <a:t>‹Nº›</a:t>
            </a:fld>
            <a:endParaRPr lang="es-CO"/>
          </a:p>
        </p:txBody>
      </p:sp>
      <p:sp>
        <p:nvSpPr>
          <p:cNvPr id="11" name="7 Marcador de pie de página"/>
          <p:cNvSpPr>
            <a:spLocks noGrp="1"/>
          </p:cNvSpPr>
          <p:nvPr>
            <p:ph type="ftr" sz="quarter" idx="12"/>
          </p:nvPr>
        </p:nvSpPr>
        <p:spPr/>
        <p:txBody>
          <a:bodyPr/>
          <a:lstStyle>
            <a:lvl1pPr>
              <a:defRPr smtClean="0"/>
            </a:lvl1pPr>
          </a:lstStyle>
          <a:p>
            <a:pPr>
              <a:defRPr/>
            </a:pPr>
            <a:r>
              <a:rPr lang="es-CO"/>
              <a:t>Ing. Sonia Godoy Hortua</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6" name="5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7" name="6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8" name="7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9" name="8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0" name="9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1" name="10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1 Título"/>
          <p:cNvSpPr>
            <a:spLocks noGrp="1"/>
          </p:cNvSpPr>
          <p:nvPr>
            <p:ph type="title"/>
          </p:nvPr>
        </p:nvSpPr>
        <p:spPr>
          <a:xfrm rot="5400000">
            <a:off x="3371850" y="3200400"/>
            <a:ext cx="6309360" cy="457200"/>
          </a:xfrm>
        </p:spPr>
        <p:txBody>
          <a:bodyPr/>
          <a:lstStyle>
            <a:lvl1pPr algn="l">
              <a:buNone/>
              <a:defRPr sz="2000" b="1" cap="sm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8" name="17 Marcador de contenido"/>
          <p:cNvSpPr>
            <a:spLocks noGrp="1"/>
          </p:cNvSpPr>
          <p:nvPr>
            <p:ph sz="quarter" idx="1"/>
          </p:nvPr>
        </p:nvSpPr>
        <p:spPr>
          <a:xfrm>
            <a:off x="304800" y="274320"/>
            <a:ext cx="5638800" cy="632764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20 Marcador de fecha"/>
          <p:cNvSpPr>
            <a:spLocks noGrp="1"/>
          </p:cNvSpPr>
          <p:nvPr>
            <p:ph type="dt" sz="half" idx="10"/>
          </p:nvPr>
        </p:nvSpPr>
        <p:spPr/>
        <p:txBody>
          <a:bodyPr/>
          <a:lstStyle>
            <a:lvl1pPr>
              <a:defRPr smtClean="0"/>
            </a:lvl1pPr>
          </a:lstStyle>
          <a:p>
            <a:pPr>
              <a:defRPr/>
            </a:pPr>
            <a:fld id="{5FC72196-590D-4FF5-B29C-3EC49FD1814D}" type="datetime1">
              <a:rPr lang="es-CO"/>
              <a:pPr>
                <a:defRPr/>
              </a:pPr>
              <a:t>20/03/2013</a:t>
            </a:fld>
            <a:endParaRPr lang="es-CO"/>
          </a:p>
        </p:txBody>
      </p:sp>
      <p:sp>
        <p:nvSpPr>
          <p:cNvPr id="13" name="21 Marcador de número de diapositiva"/>
          <p:cNvSpPr>
            <a:spLocks noGrp="1"/>
          </p:cNvSpPr>
          <p:nvPr>
            <p:ph type="sldNum" sz="quarter" idx="11"/>
          </p:nvPr>
        </p:nvSpPr>
        <p:spPr/>
        <p:txBody>
          <a:bodyPr/>
          <a:lstStyle>
            <a:lvl1pPr>
              <a:defRPr/>
            </a:lvl1pPr>
          </a:lstStyle>
          <a:p>
            <a:pPr>
              <a:defRPr/>
            </a:pPr>
            <a:fld id="{00F143E4-FE10-442A-AD43-1F091DF0D16F}" type="slidenum">
              <a:rPr lang="es-CO"/>
              <a:pPr>
                <a:defRPr/>
              </a:pPr>
              <a:t>‹Nº›</a:t>
            </a:fld>
            <a:endParaRPr lang="es-CO"/>
          </a:p>
        </p:txBody>
      </p:sp>
      <p:sp>
        <p:nvSpPr>
          <p:cNvPr id="14" name="22 Marcador de pie de página"/>
          <p:cNvSpPr>
            <a:spLocks noGrp="1"/>
          </p:cNvSpPr>
          <p:nvPr>
            <p:ph type="ftr" sz="quarter" idx="12"/>
          </p:nvPr>
        </p:nvSpPr>
        <p:spPr/>
        <p:txBody>
          <a:bodyPr/>
          <a:lstStyle>
            <a:lvl1pPr>
              <a:defRPr smtClean="0"/>
            </a:lvl1pPr>
          </a:lstStyle>
          <a:p>
            <a:pPr>
              <a:defRPr/>
            </a:pPr>
            <a:r>
              <a:rPr lang="es-CO"/>
              <a:t>Ing. Sonia Godoy Hortua</a:t>
            </a: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6" name="5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6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8" name="7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9" name="8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0" name="9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11" name="10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2" name="1 Título"/>
          <p:cNvSpPr>
            <a:spLocks noGrp="1"/>
          </p:cNvSpPr>
          <p:nvPr>
            <p:ph type="title"/>
          </p:nvPr>
        </p:nvSpPr>
        <p:spPr>
          <a:xfrm rot="5400000">
            <a:off x="3350133" y="3200400"/>
            <a:ext cx="6309360" cy="457200"/>
          </a:xfrm>
        </p:spPr>
        <p:txBody>
          <a:bodyPr/>
          <a:lstStyle>
            <a:lvl1pPr algn="l">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12" name="16 Marcador de fecha"/>
          <p:cNvSpPr>
            <a:spLocks noGrp="1"/>
          </p:cNvSpPr>
          <p:nvPr>
            <p:ph type="dt" sz="half" idx="10"/>
          </p:nvPr>
        </p:nvSpPr>
        <p:spPr/>
        <p:txBody>
          <a:bodyPr/>
          <a:lstStyle>
            <a:lvl1pPr>
              <a:defRPr smtClean="0"/>
            </a:lvl1pPr>
          </a:lstStyle>
          <a:p>
            <a:pPr>
              <a:defRPr/>
            </a:pPr>
            <a:fld id="{3E9F7B9D-3FF3-4615-8167-5A39F896FE00}" type="datetime1">
              <a:rPr lang="es-CO"/>
              <a:pPr>
                <a:defRPr/>
              </a:pPr>
              <a:t>20/03/2013</a:t>
            </a:fld>
            <a:endParaRPr lang="es-CO"/>
          </a:p>
        </p:txBody>
      </p:sp>
      <p:sp>
        <p:nvSpPr>
          <p:cNvPr id="13" name="17 Marcador de número de diapositiva"/>
          <p:cNvSpPr>
            <a:spLocks noGrp="1"/>
          </p:cNvSpPr>
          <p:nvPr>
            <p:ph type="sldNum" sz="quarter" idx="11"/>
          </p:nvPr>
        </p:nvSpPr>
        <p:spPr/>
        <p:txBody>
          <a:bodyPr/>
          <a:lstStyle>
            <a:lvl1pPr>
              <a:defRPr/>
            </a:lvl1pPr>
          </a:lstStyle>
          <a:p>
            <a:pPr>
              <a:defRPr/>
            </a:pPr>
            <a:fld id="{E44C1DC3-F085-4B09-9A97-A7F36CB99775}" type="slidenum">
              <a:rPr lang="es-CO"/>
              <a:pPr>
                <a:defRPr/>
              </a:pPr>
              <a:t>‹Nº›</a:t>
            </a:fld>
            <a:endParaRPr lang="es-CO"/>
          </a:p>
        </p:txBody>
      </p:sp>
      <p:sp>
        <p:nvSpPr>
          <p:cNvPr id="14" name="20 Marcador de pie de página"/>
          <p:cNvSpPr>
            <a:spLocks noGrp="1"/>
          </p:cNvSpPr>
          <p:nvPr>
            <p:ph type="ftr" sz="quarter" idx="12"/>
          </p:nvPr>
        </p:nvSpPr>
        <p:spPr/>
        <p:txBody>
          <a:bodyPr/>
          <a:lstStyle>
            <a:lvl1pPr>
              <a:defRPr smtClean="0"/>
            </a:lvl1pPr>
          </a:lstStyle>
          <a:p>
            <a:pPr>
              <a:defRPr/>
            </a:pPr>
            <a:r>
              <a:rPr lang="es-CO"/>
              <a:t>Ing. Sonia Godoy Hortua</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a:defRPr/>
            </a:pPr>
            <a:fld id="{7AB22B57-0BC5-4357-B25E-39A30CDDC5CB}" type="datetime1">
              <a:rPr lang="es-CO" smtClean="0"/>
              <a:pPr>
                <a:defRPr/>
              </a:pPr>
              <a:t>20/03/2013</a:t>
            </a:fld>
            <a:endParaRPr lang="es-CO"/>
          </a:p>
        </p:txBody>
      </p:sp>
      <p:sp>
        <p:nvSpPr>
          <p:cNvPr id="6" name="5 Marcador de pie de página"/>
          <p:cNvSpPr>
            <a:spLocks noGrp="1"/>
          </p:cNvSpPr>
          <p:nvPr>
            <p:ph type="ftr" sz="quarter" idx="11"/>
          </p:nvPr>
        </p:nvSpPr>
        <p:spPr/>
        <p:txBody>
          <a:bodyPr/>
          <a:lstStyle>
            <a:extLst/>
          </a:lstStyle>
          <a:p>
            <a:pPr>
              <a:defRPr/>
            </a:pPr>
            <a:r>
              <a:rPr lang="es-CO" smtClean="0"/>
              <a:t>Ing. Sonia Godoy Hortua</a:t>
            </a:r>
            <a:endParaRPr lang="es-CO"/>
          </a:p>
        </p:txBody>
      </p:sp>
      <p:sp>
        <p:nvSpPr>
          <p:cNvPr id="7" name="6 Marcador de número de diapositiva"/>
          <p:cNvSpPr>
            <a:spLocks noGrp="1"/>
          </p:cNvSpPr>
          <p:nvPr>
            <p:ph type="sldNum" sz="quarter" idx="12"/>
          </p:nvPr>
        </p:nvSpPr>
        <p:spPr/>
        <p:txBody>
          <a:bodyPr/>
          <a:lstStyle>
            <a:extLst/>
          </a:lstStyle>
          <a:p>
            <a:pPr>
              <a:defRPr/>
            </a:pPr>
            <a:fld id="{3BCABE45-9EEB-4BE4-9086-77BA236B76B9}" type="slidenum">
              <a:rPr lang="es-CO" smtClean="0"/>
              <a:pPr>
                <a:defRPr/>
              </a:pPr>
              <a:t>‹Nº›</a:t>
            </a:fld>
            <a:endParaRPr lang="es-CO"/>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a:defRPr/>
            </a:pPr>
            <a:fld id="{88F50D9A-30D2-4C50-AD7D-979BA08ADFC9}" type="datetime1">
              <a:rPr lang="es-CO" smtClean="0"/>
              <a:pPr>
                <a:defRPr/>
              </a:pPr>
              <a:t>20/03/2013</a:t>
            </a:fld>
            <a:endParaRPr lang="es-CO"/>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pPr>
              <a:defRPr/>
            </a:pPr>
            <a:r>
              <a:rPr lang="es-CO" smtClean="0"/>
              <a:t>Ing. Sonia Godoy Hortua</a:t>
            </a:r>
            <a:endParaRPr lang="es-CO"/>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a:defRPr/>
            </a:pPr>
            <a:fld id="{76084262-26D5-4E56-96AA-A8DC46276C0F}" type="slidenum">
              <a:rPr lang="es-CO" smtClean="0"/>
              <a:pPr>
                <a:defRPr/>
              </a:pPr>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pPr>
              <a:defRPr/>
            </a:pPr>
            <a:fld id="{CCCA6E5C-0E41-474F-B1F3-30B63FFE28D5}" type="datetime1">
              <a:rPr lang="es-CO" smtClean="0"/>
              <a:pPr>
                <a:defRPr/>
              </a:pPr>
              <a:t>20/03/2013</a:t>
            </a:fld>
            <a:endParaRPr lang="es-CO"/>
          </a:p>
        </p:txBody>
      </p:sp>
      <p:sp>
        <p:nvSpPr>
          <p:cNvPr id="5" name="4 Marcador de pie de página"/>
          <p:cNvSpPr>
            <a:spLocks noGrp="1"/>
          </p:cNvSpPr>
          <p:nvPr>
            <p:ph type="ftr" sz="quarter" idx="11"/>
          </p:nvPr>
        </p:nvSpPr>
        <p:spPr/>
        <p:txBody>
          <a:bodyPr/>
          <a:lstStyle>
            <a:extLst/>
          </a:lstStyle>
          <a:p>
            <a:pPr>
              <a:defRPr/>
            </a:pPr>
            <a:r>
              <a:rPr lang="es-ES" smtClean="0"/>
              <a:t>Ing. Sonia Godoy Hortua</a:t>
            </a:r>
            <a:endParaRPr lang="es-CO"/>
          </a:p>
        </p:txBody>
      </p:sp>
      <p:sp>
        <p:nvSpPr>
          <p:cNvPr id="6" name="5 Marcador de número de diapositiva"/>
          <p:cNvSpPr>
            <a:spLocks noGrp="1"/>
          </p:cNvSpPr>
          <p:nvPr>
            <p:ph type="sldNum" sz="quarter" idx="12"/>
          </p:nvPr>
        </p:nvSpPr>
        <p:spPr/>
        <p:txBody>
          <a:bodyPr/>
          <a:lstStyle>
            <a:extLst/>
          </a:lstStyle>
          <a:p>
            <a:pPr>
              <a:defRPr/>
            </a:pPr>
            <a:fld id="{3603688E-DF3C-41A8-849D-27DA5805DE3C}" type="slidenum">
              <a:rPr lang="es-CO" smtClean="0"/>
              <a:pPr>
                <a:defRPr/>
              </a:pPr>
              <a:t>‹Nº›</a:t>
            </a:fld>
            <a:endParaRPr lang="es-CO"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2.jpe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lang="es-ES" smtClean="0"/>
              <a:t>Haga clic para modificar el estilo de título del patrón</a:t>
            </a:r>
            <a:endParaRPr lang="en-US"/>
          </a:p>
        </p:txBody>
      </p:sp>
      <p:sp>
        <p:nvSpPr>
          <p:cNvPr id="5123" name="12 Marcador de texto"/>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4" name="16 Marcador de fecha"/>
          <p:cNvSpPr>
            <a:spLocks noGrp="1"/>
          </p:cNvSpPr>
          <p:nvPr>
            <p:ph type="dt" sz="half" idx="2"/>
          </p:nvPr>
        </p:nvSpPr>
        <p:spPr>
          <a:xfrm rot="5400000">
            <a:off x="7589045" y="1081881"/>
            <a:ext cx="2011362" cy="384175"/>
          </a:xfrm>
          <a:prstGeom prst="rect">
            <a:avLst/>
          </a:prstGeom>
        </p:spPr>
        <p:txBody>
          <a:bodyPr vert="horz" rtlCol="0" anchor="ctr" anchorCtr="0"/>
          <a:lstStyle>
            <a:lvl1pPr algn="r" fontAlgn="auto">
              <a:spcBef>
                <a:spcPts val="0"/>
              </a:spcBef>
              <a:spcAft>
                <a:spcPts val="0"/>
              </a:spcAft>
              <a:defRPr sz="1200" smtClean="0">
                <a:solidFill>
                  <a:srgbClr val="575F6D"/>
                </a:solidFill>
                <a:latin typeface="+mn-lt"/>
              </a:defRPr>
            </a:lvl1pPr>
          </a:lstStyle>
          <a:p>
            <a:pPr>
              <a:defRPr/>
            </a:pPr>
            <a:fld id="{7AB22B57-0BC5-4357-B25E-39A30CDDC5CB}" type="datetime1">
              <a:rPr lang="es-CO"/>
              <a:pPr>
                <a:defRPr/>
              </a:pPr>
              <a:t>20/03/2013</a:t>
            </a:fld>
            <a:endParaRPr lang="es-CO"/>
          </a:p>
        </p:txBody>
      </p:sp>
      <p:sp>
        <p:nvSpPr>
          <p:cNvPr id="25" name="17 Marcador de número de diapositiva"/>
          <p:cNvSpPr>
            <a:spLocks noGrp="1"/>
          </p:cNvSpPr>
          <p:nvPr>
            <p:ph type="sldNum" sz="quarter" idx="4"/>
          </p:nvPr>
        </p:nvSpPr>
        <p:spPr>
          <a:xfrm>
            <a:off x="8129588" y="5734050"/>
            <a:ext cx="609600" cy="520700"/>
          </a:xfrm>
          <a:prstGeom prst="rect">
            <a:avLst/>
          </a:prstGeom>
        </p:spPr>
        <p:txBody>
          <a:bodyPr vert="horz" rtlCol="0" anchor="ctr"/>
          <a:lstStyle>
            <a:lvl1pPr algn="ctr" fontAlgn="auto">
              <a:spcBef>
                <a:spcPts val="0"/>
              </a:spcBef>
              <a:spcAft>
                <a:spcPts val="0"/>
              </a:spcAft>
              <a:defRPr sz="1400" b="1">
                <a:solidFill>
                  <a:srgbClr val="FFFFFF"/>
                </a:solidFill>
                <a:latin typeface="+mn-lt"/>
              </a:defRPr>
            </a:lvl1pPr>
          </a:lstStyle>
          <a:p>
            <a:pPr>
              <a:defRPr/>
            </a:pPr>
            <a:fld id="{3BCABE45-9EEB-4BE4-9086-77BA236B76B9}" type="slidenum">
              <a:rPr lang="es-CO"/>
              <a:pPr>
                <a:defRPr/>
              </a:pPr>
              <a:t>‹Nº›</a:t>
            </a:fld>
            <a:endParaRPr lang="es-CO"/>
          </a:p>
        </p:txBody>
      </p:sp>
      <p:sp>
        <p:nvSpPr>
          <p:cNvPr id="26" name="20 Marcador de pie de página"/>
          <p:cNvSpPr>
            <a:spLocks noGrp="1"/>
          </p:cNvSpPr>
          <p:nvPr>
            <p:ph type="ftr" sz="quarter" idx="3"/>
          </p:nvPr>
        </p:nvSpPr>
        <p:spPr>
          <a:xfrm rot="5400000">
            <a:off x="6989763" y="3736975"/>
            <a:ext cx="3200400" cy="365125"/>
          </a:xfrm>
          <a:prstGeom prst="rect">
            <a:avLst/>
          </a:prstGeom>
        </p:spPr>
        <p:txBody>
          <a:bodyPr vert="horz" rtlCol="0" anchor="ctr" anchorCtr="0"/>
          <a:lstStyle>
            <a:lvl1pPr fontAlgn="auto">
              <a:spcBef>
                <a:spcPts val="0"/>
              </a:spcBef>
              <a:spcAft>
                <a:spcPts val="0"/>
              </a:spcAft>
              <a:defRPr sz="1200" smtClean="0">
                <a:solidFill>
                  <a:srgbClr val="575F6D"/>
                </a:solidFill>
                <a:latin typeface="+mn-lt"/>
              </a:defRPr>
            </a:lvl1pPr>
          </a:lstStyle>
          <a:p>
            <a:pPr>
              <a:defRPr/>
            </a:pPr>
            <a:r>
              <a:rPr lang="es-CO"/>
              <a:t>Ing. Sonia Godoy Hortua</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dt="0"/>
  <p:txStyles>
    <p:titleStyle>
      <a:lvl1pPr algn="l" rtl="0" eaLnBrk="0" fontAlgn="base" hangingPunct="0">
        <a:spcBef>
          <a:spcPct val="0"/>
        </a:spcBef>
        <a:spcAft>
          <a:spcPct val="0"/>
        </a:spcAft>
        <a:defRPr sz="3000" kern="1200" cap="small">
          <a:solidFill>
            <a:schemeClr val="tx2"/>
          </a:solidFill>
          <a:latin typeface="Arial" charset="0"/>
          <a:ea typeface="+mj-ea"/>
          <a:cs typeface="+mj-cs"/>
        </a:defRPr>
      </a:lvl1pPr>
      <a:lvl2pPr algn="l" rtl="0" eaLnBrk="0" fontAlgn="base" hangingPunct="0">
        <a:spcBef>
          <a:spcPct val="0"/>
        </a:spcBef>
        <a:spcAft>
          <a:spcPct val="0"/>
        </a:spcAft>
        <a:defRPr sz="3000">
          <a:solidFill>
            <a:schemeClr val="tx2"/>
          </a:solidFill>
          <a:latin typeface="Arial" charset="0"/>
        </a:defRPr>
      </a:lvl2pPr>
      <a:lvl3pPr algn="l" rtl="0" eaLnBrk="0" fontAlgn="base" hangingPunct="0">
        <a:spcBef>
          <a:spcPct val="0"/>
        </a:spcBef>
        <a:spcAft>
          <a:spcPct val="0"/>
        </a:spcAft>
        <a:defRPr sz="3000">
          <a:solidFill>
            <a:schemeClr val="tx2"/>
          </a:solidFill>
          <a:latin typeface="Arial" charset="0"/>
        </a:defRPr>
      </a:lvl3pPr>
      <a:lvl4pPr algn="l" rtl="0" eaLnBrk="0" fontAlgn="base" hangingPunct="0">
        <a:spcBef>
          <a:spcPct val="0"/>
        </a:spcBef>
        <a:spcAft>
          <a:spcPct val="0"/>
        </a:spcAft>
        <a:defRPr sz="3000">
          <a:solidFill>
            <a:schemeClr val="tx2"/>
          </a:solidFill>
          <a:latin typeface="Arial" charset="0"/>
        </a:defRPr>
      </a:lvl4pPr>
      <a:lvl5pPr algn="l" rtl="0" eaLnBrk="0" fontAlgn="base" hangingPunct="0">
        <a:spcBef>
          <a:spcPct val="0"/>
        </a:spcBef>
        <a:spcAft>
          <a:spcPct val="0"/>
        </a:spcAft>
        <a:defRPr sz="3000">
          <a:solidFill>
            <a:schemeClr val="tx2"/>
          </a:solidFill>
          <a:latin typeface="Arial"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Arial" charset="0"/>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Arial" charset="0"/>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Arial" charset="0"/>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Arial" charset="0"/>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Arial" charset="0"/>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defRPr/>
            </a:pPr>
            <a:fld id="{7AB22B57-0BC5-4357-B25E-39A30CDDC5CB}" type="datetime1">
              <a:rPr lang="es-CO" smtClean="0"/>
              <a:pPr>
                <a:defRPr/>
              </a:pPr>
              <a:t>20/03/2013</a:t>
            </a:fld>
            <a:endParaRPr lang="es-CO"/>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r>
              <a:rPr lang="es-CO" smtClean="0"/>
              <a:t>Ing. Sonia Godoy Hortua</a:t>
            </a:r>
            <a:endParaRPr lang="es-CO"/>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3BCABE45-9EEB-4BE4-9086-77BA236B76B9}" type="slidenum">
              <a:rPr lang="es-CO" smtClean="0"/>
              <a:pPr>
                <a:defRPr/>
              </a:pPr>
              <a:t>‹Nº›</a:t>
            </a:fld>
            <a:endParaRPr lang="es-CO"/>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hf hd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86000" y="2500306"/>
            <a:ext cx="6172200" cy="1643074"/>
          </a:xfrm>
        </p:spPr>
        <p:txBody>
          <a:bodyPr>
            <a:normAutofit fontScale="90000"/>
          </a:bodyPr>
          <a:lstStyle/>
          <a:p>
            <a:r>
              <a:rPr lang="es-CO" dirty="0" smtClean="0"/>
              <a:t>Diseño lógico: la transformación del modelo Entidad Relación (MER)</a:t>
            </a:r>
            <a:br>
              <a:rPr lang="es-CO" dirty="0" smtClean="0"/>
            </a:br>
            <a:r>
              <a:rPr lang="es-CO" dirty="0" smtClean="0"/>
              <a:t>al modelo relacional</a:t>
            </a:r>
            <a:endParaRPr lang="es-CO" dirty="0"/>
          </a:p>
        </p:txBody>
      </p:sp>
      <p:sp>
        <p:nvSpPr>
          <p:cNvPr id="4" name="3 Marcador de pie de página"/>
          <p:cNvSpPr>
            <a:spLocks noGrp="1"/>
          </p:cNvSpPr>
          <p:nvPr>
            <p:ph type="ftr" sz="quarter" idx="11"/>
          </p:nvPr>
        </p:nvSpPr>
        <p:spPr/>
        <p:txBody>
          <a:bodyPr/>
          <a:lstStyle/>
          <a:p>
            <a:pPr>
              <a:defRPr/>
            </a:pPr>
            <a:r>
              <a:rPr lang="es-CO" smtClean="0"/>
              <a:t>Ing. Sonia Godoy Hortua</a:t>
            </a:r>
            <a:endParaRPr lang="es-CO"/>
          </a:p>
        </p:txBody>
      </p:sp>
      <p:sp>
        <p:nvSpPr>
          <p:cNvPr id="5" name="4 Marcador de número de diapositiva"/>
          <p:cNvSpPr>
            <a:spLocks noGrp="1"/>
          </p:cNvSpPr>
          <p:nvPr>
            <p:ph type="sldNum" sz="quarter" idx="12"/>
          </p:nvPr>
        </p:nvSpPr>
        <p:spPr/>
        <p:txBody>
          <a:bodyPr/>
          <a:lstStyle/>
          <a:p>
            <a:pPr>
              <a:defRPr/>
            </a:pPr>
            <a:fld id="{76084262-26D5-4E56-96AA-A8DC46276C0F}" type="slidenum">
              <a:rPr lang="es-CO" smtClean="0"/>
              <a:pPr>
                <a:defRPr/>
              </a:pPr>
              <a:t>1</a:t>
            </a:fld>
            <a:endParaRPr lang="es-CO"/>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608630"/>
          </a:xfrm>
        </p:spPr>
        <p:txBody>
          <a:bodyPr/>
          <a:lstStyle/>
          <a:p>
            <a:r>
              <a:rPr lang="es-CO" dirty="0" smtClean="0"/>
              <a:t>Mapeo de relaciones 1:n.</a:t>
            </a:r>
            <a:endParaRPr lang="es-CO" dirty="0"/>
          </a:p>
        </p:txBody>
      </p:sp>
      <p:sp>
        <p:nvSpPr>
          <p:cNvPr id="4" name="3 Marcador de contenido"/>
          <p:cNvSpPr>
            <a:spLocks noGrp="1"/>
          </p:cNvSpPr>
          <p:nvPr>
            <p:ph sz="half" idx="2"/>
          </p:nvPr>
        </p:nvSpPr>
        <p:spPr>
          <a:xfrm>
            <a:off x="857224" y="4357694"/>
            <a:ext cx="6643734" cy="2000264"/>
          </a:xfrm>
        </p:spPr>
        <p:txBody>
          <a:bodyPr>
            <a:normAutofit fontScale="77500" lnSpcReduction="20000"/>
          </a:bodyPr>
          <a:lstStyle/>
          <a:p>
            <a:r>
              <a:rPr lang="es-CO" dirty="0" smtClean="0"/>
              <a:t>Se destruye la relación y la llave primaria de la entidad en uno pasa como llave foránea a la entidad en n. Los atributos de la relación, si existen, pasan a la entidad en n. Al final de la línea de la entidad en n se coloca un tridente o "pata de gallina". </a:t>
            </a:r>
            <a:br>
              <a:rPr lang="es-CO" dirty="0" smtClean="0"/>
            </a:br>
            <a:endParaRPr lang="es-CO" dirty="0"/>
          </a:p>
        </p:txBody>
      </p:sp>
      <p:sp>
        <p:nvSpPr>
          <p:cNvPr id="5" name="4 Marcador de pie de página"/>
          <p:cNvSpPr>
            <a:spLocks noGrp="1"/>
          </p:cNvSpPr>
          <p:nvPr>
            <p:ph type="ftr" sz="quarter" idx="11"/>
          </p:nvPr>
        </p:nvSpPr>
        <p:spPr/>
        <p:txBody>
          <a:bodyPr/>
          <a:lstStyle/>
          <a:p>
            <a:pPr>
              <a:defRPr/>
            </a:pPr>
            <a:r>
              <a:rPr lang="es-CO" smtClean="0"/>
              <a:t>Ing. Sonia Godoy Hortua</a:t>
            </a:r>
            <a:endParaRPr lang="es-CO"/>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10</a:t>
            </a:fld>
            <a:endParaRPr lang="es-CO"/>
          </a:p>
        </p:txBody>
      </p:sp>
      <p:pic>
        <p:nvPicPr>
          <p:cNvPr id="69634" name="Picture 2"/>
          <p:cNvPicPr>
            <a:picLocks noChangeAspect="1" noChangeArrowheads="1"/>
          </p:cNvPicPr>
          <p:nvPr/>
        </p:nvPicPr>
        <p:blipFill>
          <a:blip r:embed="rId2"/>
          <a:srcRect/>
          <a:stretch>
            <a:fillRect/>
          </a:stretch>
        </p:blipFill>
        <p:spPr bwMode="auto">
          <a:xfrm>
            <a:off x="989958" y="1214422"/>
            <a:ext cx="5898862" cy="26432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608630"/>
          </a:xfrm>
        </p:spPr>
        <p:txBody>
          <a:bodyPr/>
          <a:lstStyle/>
          <a:p>
            <a:r>
              <a:rPr lang="es-CO" dirty="0" smtClean="0"/>
              <a:t>Mapeo de relaciones n:n.</a:t>
            </a:r>
            <a:endParaRPr lang="es-CO" dirty="0"/>
          </a:p>
        </p:txBody>
      </p:sp>
      <p:sp>
        <p:nvSpPr>
          <p:cNvPr id="4" name="3 Marcador de contenido"/>
          <p:cNvSpPr>
            <a:spLocks noGrp="1"/>
          </p:cNvSpPr>
          <p:nvPr>
            <p:ph sz="half" idx="2"/>
          </p:nvPr>
        </p:nvSpPr>
        <p:spPr>
          <a:xfrm>
            <a:off x="3643306" y="1714488"/>
            <a:ext cx="4500594" cy="4000528"/>
          </a:xfrm>
        </p:spPr>
        <p:txBody>
          <a:bodyPr>
            <a:normAutofit fontScale="85000" lnSpcReduction="20000"/>
          </a:bodyPr>
          <a:lstStyle/>
          <a:p>
            <a:pPr algn="just"/>
            <a:r>
              <a:rPr lang="es-CO" dirty="0" smtClean="0"/>
              <a:t>Se destruye la relación reemplazándola por una entidad. Las llaves primarias de las entidades relacionadas van como llaves foráneas a la nueva entidad y pasan a componer la llave primaria.</a:t>
            </a:r>
          </a:p>
          <a:p>
            <a:pPr algn="just"/>
            <a:r>
              <a:rPr lang="es-CO" dirty="0" smtClean="0"/>
              <a:t> Los atributos de la relación si existen, serán atributos de la nueva entidad. Se coloca un tridente a lado y lado de la nueva entidad. </a:t>
            </a:r>
            <a:br>
              <a:rPr lang="es-CO" dirty="0" smtClean="0"/>
            </a:br>
            <a:endParaRPr lang="es-CO" dirty="0"/>
          </a:p>
        </p:txBody>
      </p:sp>
      <p:sp>
        <p:nvSpPr>
          <p:cNvPr id="5" name="4 Marcador de pie de página"/>
          <p:cNvSpPr>
            <a:spLocks noGrp="1"/>
          </p:cNvSpPr>
          <p:nvPr>
            <p:ph type="ftr" sz="quarter" idx="11"/>
          </p:nvPr>
        </p:nvSpPr>
        <p:spPr/>
        <p:txBody>
          <a:bodyPr/>
          <a:lstStyle/>
          <a:p>
            <a:pPr>
              <a:defRPr/>
            </a:pPr>
            <a:r>
              <a:rPr lang="es-CO" smtClean="0"/>
              <a:t>Ing. Sonia Godoy Hortua</a:t>
            </a:r>
            <a:endParaRPr lang="es-CO"/>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11</a:t>
            </a:fld>
            <a:endParaRPr lang="es-CO"/>
          </a:p>
        </p:txBody>
      </p:sp>
      <p:pic>
        <p:nvPicPr>
          <p:cNvPr id="70659" name="Picture 3"/>
          <p:cNvPicPr>
            <a:picLocks noChangeAspect="1" noChangeArrowheads="1"/>
          </p:cNvPicPr>
          <p:nvPr/>
        </p:nvPicPr>
        <p:blipFill>
          <a:blip r:embed="rId2"/>
          <a:srcRect/>
          <a:stretch>
            <a:fillRect/>
          </a:stretch>
        </p:blipFill>
        <p:spPr bwMode="auto">
          <a:xfrm>
            <a:off x="428595" y="1571612"/>
            <a:ext cx="3324509" cy="40719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r>
              <a:rPr lang="es-CO" dirty="0" smtClean="0"/>
              <a:t>Resultado final</a:t>
            </a:r>
            <a:endParaRPr lang="es-CO" dirty="0"/>
          </a:p>
        </p:txBody>
      </p:sp>
      <p:sp>
        <p:nvSpPr>
          <p:cNvPr id="3" name="2 Marcador de número de diapositiva"/>
          <p:cNvSpPr>
            <a:spLocks noGrp="1"/>
          </p:cNvSpPr>
          <p:nvPr>
            <p:ph type="sldNum" sz="quarter" idx="11"/>
          </p:nvPr>
        </p:nvSpPr>
        <p:spPr/>
        <p:txBody>
          <a:bodyPr/>
          <a:lstStyle/>
          <a:p>
            <a:pPr>
              <a:defRPr/>
            </a:pPr>
            <a:fld id="{FC6174EC-384A-4DE7-8656-5E9FC9DA4448}" type="slidenum">
              <a:rPr lang="es-CO" smtClean="0"/>
              <a:pPr>
                <a:defRPr/>
              </a:pPr>
              <a:t>12</a:t>
            </a:fld>
            <a:endParaRPr lang="es-CO"/>
          </a:p>
        </p:txBody>
      </p:sp>
      <p:sp>
        <p:nvSpPr>
          <p:cNvPr id="4" name="3 Marcador de pie de página"/>
          <p:cNvSpPr>
            <a:spLocks noGrp="1"/>
          </p:cNvSpPr>
          <p:nvPr>
            <p:ph type="ftr" sz="quarter" idx="12"/>
          </p:nvPr>
        </p:nvSpPr>
        <p:spPr/>
        <p:txBody>
          <a:bodyPr/>
          <a:lstStyle/>
          <a:p>
            <a:pPr>
              <a:defRPr/>
            </a:pPr>
            <a:r>
              <a:rPr lang="es-CO" smtClean="0"/>
              <a:t>Ing. Sonia Godoy Hortua</a:t>
            </a:r>
            <a:endParaRPr lang="es-CO"/>
          </a:p>
        </p:txBody>
      </p:sp>
      <p:pic>
        <p:nvPicPr>
          <p:cNvPr id="71682" name="Picture 2"/>
          <p:cNvPicPr>
            <a:picLocks noChangeAspect="1" noChangeArrowheads="1"/>
          </p:cNvPicPr>
          <p:nvPr/>
        </p:nvPicPr>
        <p:blipFill>
          <a:blip r:embed="rId2"/>
          <a:srcRect/>
          <a:stretch>
            <a:fillRect/>
          </a:stretch>
        </p:blipFill>
        <p:spPr bwMode="auto">
          <a:xfrm>
            <a:off x="1000100" y="1357298"/>
            <a:ext cx="7021525" cy="530895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r>
              <a:rPr lang="es-CO" dirty="0" smtClean="0"/>
              <a:t>Ejercicio </a:t>
            </a:r>
            <a:endParaRPr lang="es-CO" dirty="0"/>
          </a:p>
        </p:txBody>
      </p:sp>
      <p:sp>
        <p:nvSpPr>
          <p:cNvPr id="3" name="2 Marcador de contenido"/>
          <p:cNvSpPr>
            <a:spLocks noGrp="1"/>
          </p:cNvSpPr>
          <p:nvPr>
            <p:ph sz="quarter" idx="1"/>
          </p:nvPr>
        </p:nvSpPr>
        <p:spPr>
          <a:xfrm>
            <a:off x="428596" y="1214422"/>
            <a:ext cx="8072494" cy="5214974"/>
          </a:xfrm>
        </p:spPr>
        <p:txBody>
          <a:bodyPr/>
          <a:lstStyle/>
          <a:p>
            <a:pPr algn="just"/>
            <a:r>
              <a:rPr lang="es-CO" dirty="0" smtClean="0"/>
              <a:t> </a:t>
            </a:r>
            <a:r>
              <a:rPr lang="es-CO" sz="2000" dirty="0" smtClean="0"/>
              <a:t>Transformar el siguiente diagrama E-R en un esquema relacional completo eficiente </a:t>
            </a:r>
          </a:p>
          <a:p>
            <a:pPr algn="just"/>
            <a:endParaRPr lang="es-CO" sz="2000" dirty="0"/>
          </a:p>
        </p:txBody>
      </p:sp>
      <p:sp>
        <p:nvSpPr>
          <p:cNvPr id="4" name="3 Marcador de número de diapositiva"/>
          <p:cNvSpPr>
            <a:spLocks noGrp="1"/>
          </p:cNvSpPr>
          <p:nvPr>
            <p:ph type="sldNum" sz="quarter" idx="11"/>
          </p:nvPr>
        </p:nvSpPr>
        <p:spPr/>
        <p:txBody>
          <a:bodyPr/>
          <a:lstStyle/>
          <a:p>
            <a:pPr>
              <a:defRPr/>
            </a:pPr>
            <a:fld id="{3603688E-DF3C-41A8-849D-27DA5805DE3C}" type="slidenum">
              <a:rPr lang="es-CO" smtClean="0"/>
              <a:pPr>
                <a:defRPr/>
              </a:pPr>
              <a:t>13</a:t>
            </a:fld>
            <a:endParaRPr lang="es-CO" dirty="0"/>
          </a:p>
        </p:txBody>
      </p:sp>
      <p:sp>
        <p:nvSpPr>
          <p:cNvPr id="5" name="4 Marcador de pie de página"/>
          <p:cNvSpPr>
            <a:spLocks noGrp="1"/>
          </p:cNvSpPr>
          <p:nvPr>
            <p:ph type="ftr" sz="quarter" idx="12"/>
          </p:nvPr>
        </p:nvSpPr>
        <p:spPr/>
        <p:txBody>
          <a:bodyPr/>
          <a:lstStyle/>
          <a:p>
            <a:pPr>
              <a:defRPr/>
            </a:pPr>
            <a:r>
              <a:rPr lang="es-ES" smtClean="0"/>
              <a:t>Ing. Sonia Godoy Hortua</a:t>
            </a:r>
            <a:endParaRPr lang="es-CO"/>
          </a:p>
        </p:txBody>
      </p:sp>
      <p:pic>
        <p:nvPicPr>
          <p:cNvPr id="6147" name="Picture 3"/>
          <p:cNvPicPr>
            <a:picLocks noChangeAspect="1" noChangeArrowheads="1"/>
          </p:cNvPicPr>
          <p:nvPr/>
        </p:nvPicPr>
        <p:blipFill>
          <a:blip r:embed="rId2"/>
          <a:srcRect/>
          <a:stretch>
            <a:fillRect/>
          </a:stretch>
        </p:blipFill>
        <p:spPr bwMode="auto">
          <a:xfrm>
            <a:off x="357158" y="2643182"/>
            <a:ext cx="8286776" cy="1980814"/>
          </a:xfrm>
          <a:prstGeom prst="rect">
            <a:avLst/>
          </a:prstGeom>
          <a:noFill/>
          <a:ln w="9525">
            <a:noFill/>
            <a:miter lim="800000"/>
            <a:headEnd/>
            <a:tailEnd/>
          </a:ln>
          <a:effectLst/>
        </p:spPr>
      </p:pic>
      <p:sp>
        <p:nvSpPr>
          <p:cNvPr id="8" name="7 Rectángulo"/>
          <p:cNvSpPr/>
          <p:nvPr/>
        </p:nvSpPr>
        <p:spPr>
          <a:xfrm>
            <a:off x="500034" y="4572008"/>
            <a:ext cx="8001056" cy="1846659"/>
          </a:xfrm>
          <a:prstGeom prst="rect">
            <a:avLst/>
          </a:prstGeom>
        </p:spPr>
        <p:txBody>
          <a:bodyPr wrap="square">
            <a:spAutoFit/>
          </a:bodyPr>
          <a:lstStyle/>
          <a:p>
            <a:pPr algn="just"/>
            <a:endParaRPr lang="es-CO" dirty="0" smtClean="0"/>
          </a:p>
          <a:p>
            <a:pPr algn="just"/>
            <a:r>
              <a:rPr lang="es-CO" sz="1200" dirty="0" smtClean="0"/>
              <a:t> NOTA: Hay que tener en cuenta que en esta base de datos se almacenará la información de matriculación de alumnos en un centro durante varios años (en las mismas tablas), por tanto, si un alumno repite podrá matricularse de la misma asignatura el siguiente año y quedará registrada en la misma base de datos esa información.</a:t>
            </a:r>
          </a:p>
          <a:p>
            <a:pPr algn="just"/>
            <a:endParaRPr lang="es-CO" sz="1200" dirty="0" smtClean="0"/>
          </a:p>
          <a:p>
            <a:pPr algn="just"/>
            <a:r>
              <a:rPr lang="es-CO" sz="1200" dirty="0" smtClean="0"/>
              <a:t> NOTA (2): “Horas” almacena el número de horas anuales del curso, que podrá tener un decimal, por ejemplo: 210 horas, 215,5 horas; y “Nivel” indica el nombre del curso, por ejemplo: “1ºASI”,”1ºBACH-CS”,2ºESO”.  </a:t>
            </a:r>
          </a:p>
          <a:p>
            <a:pPr algn="just"/>
            <a:endParaRPr lang="es-CO" sz="1200" dirty="0" smtClean="0"/>
          </a:p>
          <a:p>
            <a:pPr algn="just"/>
            <a:endParaRPr lang="es-CO"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F"/>
          <p:cNvPicPr>
            <a:picLocks noChangeAspect="1" noChangeArrowheads="1"/>
          </p:cNvPicPr>
          <p:nvPr/>
        </p:nvPicPr>
        <p:blipFill>
          <a:blip r:embed="rId2"/>
          <a:srcRect/>
          <a:stretch>
            <a:fillRect/>
          </a:stretch>
        </p:blipFill>
        <p:spPr bwMode="auto">
          <a:xfrm>
            <a:off x="2357422" y="1714488"/>
            <a:ext cx="5056684" cy="1393830"/>
          </a:xfrm>
          <a:prstGeom prst="rect">
            <a:avLst/>
          </a:prstGeom>
          <a:noFill/>
          <a:ln w="9525">
            <a:noFill/>
            <a:miter lim="800000"/>
            <a:headEnd/>
            <a:tailEnd/>
          </a:ln>
        </p:spPr>
      </p:pic>
      <p:sp>
        <p:nvSpPr>
          <p:cNvPr id="3" name="2 Marcador de número de diapositiva"/>
          <p:cNvSpPr>
            <a:spLocks noGrp="1"/>
          </p:cNvSpPr>
          <p:nvPr>
            <p:ph type="sldNum" sz="quarter" idx="11"/>
          </p:nvPr>
        </p:nvSpPr>
        <p:spPr/>
        <p:txBody>
          <a:bodyPr/>
          <a:lstStyle/>
          <a:p>
            <a:pPr>
              <a:defRPr/>
            </a:pPr>
            <a:fld id="{FC6174EC-384A-4DE7-8656-5E9FC9DA4448}" type="slidenum">
              <a:rPr lang="es-CO" smtClean="0"/>
              <a:pPr>
                <a:defRPr/>
              </a:pPr>
              <a:t>2</a:t>
            </a:fld>
            <a:endParaRPr lang="es-CO"/>
          </a:p>
        </p:txBody>
      </p:sp>
      <p:sp>
        <p:nvSpPr>
          <p:cNvPr id="4" name="3 Marcador de pie de página"/>
          <p:cNvSpPr>
            <a:spLocks noGrp="1"/>
          </p:cNvSpPr>
          <p:nvPr>
            <p:ph type="ftr" sz="quarter" idx="12"/>
          </p:nvPr>
        </p:nvSpPr>
        <p:spPr/>
        <p:txBody>
          <a:bodyPr/>
          <a:lstStyle/>
          <a:p>
            <a:pPr>
              <a:defRPr/>
            </a:pPr>
            <a:r>
              <a:rPr lang="es-CO" smtClean="0"/>
              <a:t>Ing. Sonia Godoy Hortua</a:t>
            </a:r>
            <a:endParaRPr lang="es-CO"/>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sp>
        <p:nvSpPr>
          <p:cNvPr id="8" name="7 Rectángulo"/>
          <p:cNvSpPr/>
          <p:nvPr/>
        </p:nvSpPr>
        <p:spPr>
          <a:xfrm>
            <a:off x="928662" y="3286124"/>
            <a:ext cx="7286676" cy="163121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s-CO" sz="2000" dirty="0" smtClean="0"/>
              <a:t>a) Las entidades, cuando se traducen al modelo relacional, originan relaciones.</a:t>
            </a:r>
          </a:p>
          <a:p>
            <a:r>
              <a:rPr lang="es-CO" sz="2000" dirty="0" smtClean="0"/>
              <a:t>b) Las relaciones cuando se transforman, pueden dar</a:t>
            </a:r>
          </a:p>
          <a:p>
            <a:r>
              <a:rPr lang="es-CO" sz="2000" dirty="0" smtClean="0"/>
              <a:t>lugar a claves foráneas de alguna relación ya obtenida o pueden dar lugar a una nueva relación</a:t>
            </a:r>
            <a:endParaRPr lang="es-CO" sz="2000" dirty="0"/>
          </a:p>
        </p:txBody>
      </p:sp>
      <p:sp>
        <p:nvSpPr>
          <p:cNvPr id="11" name="10 Llamada rectangular redondeada"/>
          <p:cNvSpPr/>
          <p:nvPr/>
        </p:nvSpPr>
        <p:spPr>
          <a:xfrm>
            <a:off x="1571604" y="785794"/>
            <a:ext cx="1928826" cy="500066"/>
          </a:xfrm>
          <a:prstGeom prst="wedgeRoundRectCallout">
            <a:avLst>
              <a:gd name="adj1" fmla="val 59553"/>
              <a:gd name="adj2" fmla="val 298359"/>
              <a:gd name="adj3" fmla="val 16667"/>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CO" sz="1600" dirty="0" smtClean="0"/>
              <a:t>ENTIDAD</a:t>
            </a:r>
            <a:endParaRPr lang="es-CO" sz="1600" dirty="0"/>
          </a:p>
        </p:txBody>
      </p:sp>
      <p:sp>
        <p:nvSpPr>
          <p:cNvPr id="13" name="12 Llamada rectangular"/>
          <p:cNvSpPr/>
          <p:nvPr/>
        </p:nvSpPr>
        <p:spPr>
          <a:xfrm>
            <a:off x="5500694" y="785794"/>
            <a:ext cx="1857388" cy="357190"/>
          </a:xfrm>
          <a:prstGeom prst="wedgeRectCallout">
            <a:avLst>
              <a:gd name="adj1" fmla="val -76095"/>
              <a:gd name="adj2" fmla="val 422381"/>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1600" dirty="0" smtClean="0"/>
              <a:t>RELACION</a:t>
            </a:r>
            <a:endParaRPr lang="es-CO" sz="1600" dirty="0"/>
          </a:p>
        </p:txBody>
      </p:sp>
      <p:sp>
        <p:nvSpPr>
          <p:cNvPr id="10" name="9 Elipse"/>
          <p:cNvSpPr/>
          <p:nvPr/>
        </p:nvSpPr>
        <p:spPr>
          <a:xfrm>
            <a:off x="1071538" y="1714488"/>
            <a:ext cx="1214446"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00" dirty="0" smtClean="0">
                <a:solidFill>
                  <a:schemeClr val="tx1"/>
                </a:solidFill>
              </a:rPr>
              <a:t>CEDULA</a:t>
            </a:r>
            <a:endParaRPr lang="es-ES" sz="1000" dirty="0">
              <a:solidFill>
                <a:schemeClr val="tx1"/>
              </a:solidFill>
            </a:endParaRPr>
          </a:p>
        </p:txBody>
      </p:sp>
      <p:cxnSp>
        <p:nvCxnSpPr>
          <p:cNvPr id="14" name="13 Conector recto"/>
          <p:cNvCxnSpPr/>
          <p:nvPr/>
        </p:nvCxnSpPr>
        <p:spPr>
          <a:xfrm>
            <a:off x="2143108" y="2000240"/>
            <a:ext cx="414334" cy="342896"/>
          </a:xfrm>
          <a:prstGeom prst="line">
            <a:avLst/>
          </a:prstGeom>
        </p:spPr>
        <p:style>
          <a:lnRef idx="1">
            <a:schemeClr val="accent1"/>
          </a:lnRef>
          <a:fillRef idx="0">
            <a:schemeClr val="accent1"/>
          </a:fillRef>
          <a:effectRef idx="0">
            <a:schemeClr val="accent1"/>
          </a:effectRef>
          <a:fontRef idx="minor">
            <a:schemeClr val="tx1"/>
          </a:fontRef>
        </p:style>
      </p:cxnSp>
      <p:sp>
        <p:nvSpPr>
          <p:cNvPr id="17" name="16 Elipse"/>
          <p:cNvSpPr/>
          <p:nvPr/>
        </p:nvSpPr>
        <p:spPr>
          <a:xfrm>
            <a:off x="3357554" y="1357298"/>
            <a:ext cx="1214446"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00" dirty="0" smtClean="0">
                <a:solidFill>
                  <a:schemeClr val="tx1"/>
                </a:solidFill>
              </a:rPr>
              <a:t>NOMBRE</a:t>
            </a:r>
            <a:endParaRPr lang="es-ES" sz="1000" dirty="0">
              <a:solidFill>
                <a:schemeClr val="tx1"/>
              </a:solidFill>
            </a:endParaRPr>
          </a:p>
        </p:txBody>
      </p:sp>
      <p:cxnSp>
        <p:nvCxnSpPr>
          <p:cNvPr id="18" name="17 Conector recto"/>
          <p:cNvCxnSpPr/>
          <p:nvPr/>
        </p:nvCxnSpPr>
        <p:spPr>
          <a:xfrm rot="10800000" flipV="1">
            <a:off x="3643306" y="1714488"/>
            <a:ext cx="571504" cy="428628"/>
          </a:xfrm>
          <a:prstGeom prst="line">
            <a:avLst/>
          </a:prstGeom>
        </p:spPr>
        <p:style>
          <a:lnRef idx="1">
            <a:schemeClr val="accent1"/>
          </a:lnRef>
          <a:fillRef idx="0">
            <a:schemeClr val="accent1"/>
          </a:fillRef>
          <a:effectRef idx="0">
            <a:schemeClr val="accent1"/>
          </a:effectRef>
          <a:fontRef idx="minor">
            <a:schemeClr val="tx1"/>
          </a:fontRef>
        </p:style>
      </p:cxnSp>
      <p:sp>
        <p:nvSpPr>
          <p:cNvPr id="21" name="20 Elipse"/>
          <p:cNvSpPr/>
          <p:nvPr/>
        </p:nvSpPr>
        <p:spPr>
          <a:xfrm>
            <a:off x="6072198" y="1285860"/>
            <a:ext cx="1214446"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00" dirty="0" smtClean="0">
                <a:solidFill>
                  <a:schemeClr val="tx1"/>
                </a:solidFill>
              </a:rPr>
              <a:t>CHASIS</a:t>
            </a:r>
            <a:endParaRPr lang="es-ES" sz="1000" dirty="0">
              <a:solidFill>
                <a:schemeClr val="tx1"/>
              </a:solidFill>
            </a:endParaRPr>
          </a:p>
        </p:txBody>
      </p:sp>
      <p:cxnSp>
        <p:nvCxnSpPr>
          <p:cNvPr id="22" name="21 Conector recto"/>
          <p:cNvCxnSpPr/>
          <p:nvPr/>
        </p:nvCxnSpPr>
        <p:spPr>
          <a:xfrm>
            <a:off x="2295508" y="2152640"/>
            <a:ext cx="414334" cy="3428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22 Conector recto"/>
          <p:cNvCxnSpPr/>
          <p:nvPr/>
        </p:nvCxnSpPr>
        <p:spPr>
          <a:xfrm rot="5400000">
            <a:off x="6531783" y="1826407"/>
            <a:ext cx="366714" cy="142876"/>
          </a:xfrm>
          <a:prstGeom prst="line">
            <a:avLst/>
          </a:prstGeom>
        </p:spPr>
        <p:style>
          <a:lnRef idx="1">
            <a:schemeClr val="accent1"/>
          </a:lnRef>
          <a:fillRef idx="0">
            <a:schemeClr val="accent1"/>
          </a:fillRef>
          <a:effectRef idx="0">
            <a:schemeClr val="accent1"/>
          </a:effectRef>
          <a:fontRef idx="minor">
            <a:schemeClr val="tx1"/>
          </a:fontRef>
        </p:style>
      </p:cxnSp>
      <p:sp>
        <p:nvSpPr>
          <p:cNvPr id="25" name="24 Elipse"/>
          <p:cNvSpPr/>
          <p:nvPr/>
        </p:nvSpPr>
        <p:spPr>
          <a:xfrm>
            <a:off x="7500958" y="1509698"/>
            <a:ext cx="1214446"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000" dirty="0" smtClean="0">
                <a:solidFill>
                  <a:schemeClr val="tx1"/>
                </a:solidFill>
              </a:rPr>
              <a:t>MARCA</a:t>
            </a:r>
            <a:endParaRPr lang="es-ES" sz="1000" dirty="0">
              <a:solidFill>
                <a:schemeClr val="tx1"/>
              </a:solidFill>
            </a:endParaRPr>
          </a:p>
        </p:txBody>
      </p:sp>
      <p:cxnSp>
        <p:nvCxnSpPr>
          <p:cNvPr id="26" name="25 Conector recto"/>
          <p:cNvCxnSpPr/>
          <p:nvPr/>
        </p:nvCxnSpPr>
        <p:spPr>
          <a:xfrm rot="10800000" flipV="1">
            <a:off x="7143768" y="1866888"/>
            <a:ext cx="428628" cy="366714"/>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1"/>
          </p:nvPr>
        </p:nvSpPr>
        <p:spPr/>
        <p:txBody>
          <a:bodyPr/>
          <a:lstStyle/>
          <a:p>
            <a:pPr>
              <a:defRPr/>
            </a:pPr>
            <a:fld id="{FC6174EC-384A-4DE7-8656-5E9FC9DA4448}" type="slidenum">
              <a:rPr lang="es-CO" smtClean="0"/>
              <a:pPr>
                <a:defRPr/>
              </a:pPr>
              <a:t>3</a:t>
            </a:fld>
            <a:endParaRPr lang="es-CO"/>
          </a:p>
        </p:txBody>
      </p:sp>
      <p:sp>
        <p:nvSpPr>
          <p:cNvPr id="4" name="3 Marcador de pie de página"/>
          <p:cNvSpPr>
            <a:spLocks noGrp="1"/>
          </p:cNvSpPr>
          <p:nvPr>
            <p:ph type="ftr" sz="quarter" idx="12"/>
          </p:nvPr>
        </p:nvSpPr>
        <p:spPr/>
        <p:txBody>
          <a:bodyPr/>
          <a:lstStyle/>
          <a:p>
            <a:pPr>
              <a:defRPr/>
            </a:pPr>
            <a:r>
              <a:rPr lang="es-CO" smtClean="0"/>
              <a:t>Ing. Sonia Godoy Hortua</a:t>
            </a:r>
            <a:endParaRPr lang="es-CO"/>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pic>
        <p:nvPicPr>
          <p:cNvPr id="21507" name="Picture 3"/>
          <p:cNvPicPr>
            <a:picLocks noChangeAspect="1" noChangeArrowheads="1"/>
          </p:cNvPicPr>
          <p:nvPr/>
        </p:nvPicPr>
        <p:blipFill>
          <a:blip r:embed="rId2"/>
          <a:srcRect/>
          <a:stretch>
            <a:fillRect/>
          </a:stretch>
        </p:blipFill>
        <p:spPr bwMode="auto">
          <a:xfrm>
            <a:off x="1071538" y="1428736"/>
            <a:ext cx="7066270" cy="1714512"/>
          </a:xfrm>
          <a:prstGeom prst="rect">
            <a:avLst/>
          </a:prstGeom>
          <a:noFill/>
          <a:ln w="9525">
            <a:noFill/>
            <a:miter lim="800000"/>
            <a:headEnd/>
            <a:tailEnd/>
          </a:ln>
          <a:effectLst/>
        </p:spPr>
      </p:pic>
      <p:sp>
        <p:nvSpPr>
          <p:cNvPr id="8" name="7 Rectángulo"/>
          <p:cNvSpPr/>
          <p:nvPr/>
        </p:nvSpPr>
        <p:spPr>
          <a:xfrm>
            <a:off x="928662" y="3286124"/>
            <a:ext cx="7286676" cy="317009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buFont typeface="Arial" pitchFamily="34" charset="0"/>
              <a:buChar char="•"/>
            </a:pPr>
            <a:r>
              <a:rPr lang="es-CO" sz="2000" dirty="0" smtClean="0"/>
              <a:t>Los nombres de las entidades se escriben en mayúsculas y en singular.</a:t>
            </a:r>
          </a:p>
          <a:p>
            <a:pPr>
              <a:buFont typeface="Arial" pitchFamily="34" charset="0"/>
              <a:buChar char="•"/>
            </a:pPr>
            <a:r>
              <a:rPr lang="es-CO" sz="2000" dirty="0" smtClean="0"/>
              <a:t>Los nombres de los atributos en minúsculas y en singular.</a:t>
            </a:r>
          </a:p>
          <a:p>
            <a:pPr>
              <a:buFont typeface="Arial" pitchFamily="34" charset="0"/>
              <a:buChar char="•"/>
            </a:pPr>
            <a:r>
              <a:rPr lang="es-CO" sz="2000" dirty="0" smtClean="0"/>
              <a:t>Los atributos identificadores se marcan con el símbolo #.</a:t>
            </a:r>
          </a:p>
          <a:p>
            <a:pPr>
              <a:buFont typeface="Arial" pitchFamily="34" charset="0"/>
              <a:buChar char="•"/>
            </a:pPr>
            <a:r>
              <a:rPr lang="es-CO" sz="2000" dirty="0" smtClean="0"/>
              <a:t>Los atributos obligatorios se marcan con * y los opcionales con o.</a:t>
            </a:r>
          </a:p>
          <a:p>
            <a:pPr>
              <a:buFont typeface="Arial" pitchFamily="34" charset="0"/>
              <a:buChar char="•"/>
            </a:pPr>
            <a:r>
              <a:rPr lang="es-CO" sz="2000" dirty="0" smtClean="0"/>
              <a:t>Las relaciones se representan por flechas que tienen en cada lado un nombre, la </a:t>
            </a:r>
            <a:r>
              <a:rPr lang="es-CO" sz="2000" dirty="0" err="1" smtClean="0"/>
              <a:t>cardinalidad</a:t>
            </a:r>
            <a:r>
              <a:rPr lang="es-CO" sz="2000" dirty="0" smtClean="0"/>
              <a:t> y si es obligatoria u opcional dicha relación.</a:t>
            </a:r>
            <a:br>
              <a:rPr lang="es-CO" sz="2000" dirty="0" smtClean="0"/>
            </a:br>
            <a:endParaRPr lang="es-CO" sz="2000" dirty="0"/>
          </a:p>
        </p:txBody>
      </p:sp>
      <p:sp>
        <p:nvSpPr>
          <p:cNvPr id="11" name="10 Llamada rectangular redondeada"/>
          <p:cNvSpPr/>
          <p:nvPr/>
        </p:nvSpPr>
        <p:spPr>
          <a:xfrm>
            <a:off x="1714480" y="785794"/>
            <a:ext cx="1928826" cy="500066"/>
          </a:xfrm>
          <a:prstGeom prst="wedgeRoundRectCallout">
            <a:avLst>
              <a:gd name="adj1" fmla="val 90471"/>
              <a:gd name="adj2" fmla="val 91651"/>
              <a:gd name="adj3" fmla="val 16667"/>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CO" sz="1600" dirty="0" smtClean="0"/>
              <a:t>PUEDE SER</a:t>
            </a:r>
            <a:endParaRPr lang="es-CO" sz="1600" dirty="0"/>
          </a:p>
        </p:txBody>
      </p:sp>
      <p:sp>
        <p:nvSpPr>
          <p:cNvPr id="12" name="11 Llamada rectangular"/>
          <p:cNvSpPr/>
          <p:nvPr/>
        </p:nvSpPr>
        <p:spPr>
          <a:xfrm>
            <a:off x="5715008" y="785794"/>
            <a:ext cx="1571636" cy="357190"/>
          </a:xfrm>
          <a:prstGeom prst="wedgeRectCallout">
            <a:avLst>
              <a:gd name="adj1" fmla="val -83230"/>
              <a:gd name="adj2" fmla="val 1626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12 Llamada rectangular"/>
          <p:cNvSpPr/>
          <p:nvPr/>
        </p:nvSpPr>
        <p:spPr>
          <a:xfrm>
            <a:off x="5715008" y="785794"/>
            <a:ext cx="1857388" cy="357190"/>
          </a:xfrm>
          <a:prstGeom prst="wedgeRectCallout">
            <a:avLst>
              <a:gd name="adj1" fmla="val -83230"/>
              <a:gd name="adj2" fmla="val 162673"/>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1600" dirty="0" smtClean="0"/>
              <a:t>DEBE SER</a:t>
            </a:r>
            <a:endParaRPr lang="es-CO"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608630"/>
          </a:xfrm>
        </p:spPr>
        <p:txBody>
          <a:bodyPr>
            <a:normAutofit/>
          </a:bodyPr>
          <a:lstStyle/>
          <a:p>
            <a:r>
              <a:rPr lang="es-CO" sz="2000" dirty="0" smtClean="0"/>
              <a:t>EJEMPLOS</a:t>
            </a:r>
            <a:endParaRPr lang="es-CO" sz="2000" dirty="0"/>
          </a:p>
        </p:txBody>
      </p:sp>
      <p:sp>
        <p:nvSpPr>
          <p:cNvPr id="4" name="3 Marcador de contenido"/>
          <p:cNvSpPr>
            <a:spLocks noGrp="1"/>
          </p:cNvSpPr>
          <p:nvPr>
            <p:ph sz="half" idx="2"/>
          </p:nvPr>
        </p:nvSpPr>
        <p:spPr>
          <a:xfrm>
            <a:off x="4178808" y="1000108"/>
            <a:ext cx="3893654" cy="5500726"/>
          </a:xfrm>
        </p:spPr>
        <p:txBody>
          <a:bodyPr>
            <a:normAutofit fontScale="85000" lnSpcReduction="10000"/>
          </a:bodyPr>
          <a:lstStyle/>
          <a:p>
            <a:pPr algn="just">
              <a:lnSpc>
                <a:spcPct val="150000"/>
              </a:lnSpc>
              <a:spcAft>
                <a:spcPts val="1200"/>
              </a:spcAft>
            </a:pPr>
            <a:r>
              <a:rPr lang="es-ES_tradnl" sz="1800" dirty="0" smtClean="0"/>
              <a:t>Cada CURSO puede ser lugar de una o más EVALUACIONES</a:t>
            </a:r>
            <a:endParaRPr lang="es-CO" sz="1800" dirty="0" smtClean="0"/>
          </a:p>
          <a:p>
            <a:pPr algn="just">
              <a:lnSpc>
                <a:spcPct val="150000"/>
              </a:lnSpc>
              <a:spcAft>
                <a:spcPts val="1200"/>
              </a:spcAft>
            </a:pPr>
            <a:r>
              <a:rPr lang="es-ES_tradnl" sz="1800" dirty="0" smtClean="0"/>
              <a:t>Cada EVALUACIÓN debe corresponder a uno y sólo un CURSO</a:t>
            </a:r>
          </a:p>
          <a:p>
            <a:pPr algn="just">
              <a:lnSpc>
                <a:spcPct val="150000"/>
              </a:lnSpc>
              <a:spcAft>
                <a:spcPts val="1200"/>
              </a:spcAft>
            </a:pPr>
            <a:r>
              <a:rPr lang="es-ES_tradnl" sz="1800" dirty="0" smtClean="0"/>
              <a:t>Cada MATERIA puede ser tema de una o más EVALUACIONES  y Cada EVALUACIÓN debe hacerse sobre una y sólo una MATERIA</a:t>
            </a:r>
          </a:p>
          <a:p>
            <a:pPr algn="just">
              <a:lnSpc>
                <a:spcPct val="150000"/>
              </a:lnSpc>
              <a:spcAft>
                <a:spcPts val="1200"/>
              </a:spcAft>
            </a:pPr>
            <a:r>
              <a:rPr lang="es-CO" sz="1800" dirty="0" smtClean="0"/>
              <a:t>Cada EVALUACIÓN debe efectuarse para uno o más alumnos  y Cada ALUMNO puede presentar una o más EVALUACIONES</a:t>
            </a:r>
          </a:p>
          <a:p>
            <a:pPr algn="just">
              <a:lnSpc>
                <a:spcPct val="150000"/>
              </a:lnSpc>
              <a:spcAft>
                <a:spcPts val="1200"/>
              </a:spcAft>
            </a:pPr>
            <a:endParaRPr lang="es-CO" sz="1800" dirty="0" smtClean="0"/>
          </a:p>
          <a:p>
            <a:pPr algn="just">
              <a:lnSpc>
                <a:spcPct val="150000"/>
              </a:lnSpc>
              <a:spcAft>
                <a:spcPts val="1200"/>
              </a:spcAft>
            </a:pPr>
            <a:endParaRPr lang="es-CO" sz="1800" dirty="0" smtClean="0">
              <a:latin typeface="Arial"/>
              <a:ea typeface="Times New Roman"/>
              <a:cs typeface="Times New Roman"/>
            </a:endParaRPr>
          </a:p>
          <a:p>
            <a:endParaRPr lang="es-CO" sz="1800" dirty="0"/>
          </a:p>
        </p:txBody>
      </p:sp>
      <p:sp>
        <p:nvSpPr>
          <p:cNvPr id="5" name="4 Marcador de pie de página"/>
          <p:cNvSpPr>
            <a:spLocks noGrp="1"/>
          </p:cNvSpPr>
          <p:nvPr>
            <p:ph type="ftr" sz="quarter" idx="11"/>
          </p:nvPr>
        </p:nvSpPr>
        <p:spPr/>
        <p:txBody>
          <a:bodyPr/>
          <a:lstStyle/>
          <a:p>
            <a:pPr>
              <a:defRPr/>
            </a:pPr>
            <a:r>
              <a:rPr lang="es-CO" smtClean="0"/>
              <a:t>Ing. Sonia Godoy Hortua</a:t>
            </a:r>
            <a:endParaRPr lang="es-CO"/>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4</a:t>
            </a:fld>
            <a:endParaRPr lang="es-CO"/>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graphicFrame>
        <p:nvGraphicFramePr>
          <p:cNvPr id="28673" name="Object 1"/>
          <p:cNvGraphicFramePr>
            <a:graphicFrameLocks noChangeAspect="1"/>
          </p:cNvGraphicFramePr>
          <p:nvPr/>
        </p:nvGraphicFramePr>
        <p:xfrm>
          <a:off x="214282" y="2143116"/>
          <a:ext cx="3905250" cy="1990725"/>
        </p:xfrm>
        <a:graphic>
          <a:graphicData uri="http://schemas.openxmlformats.org/presentationml/2006/ole">
            <p:oleObj spid="_x0000_s3074" name="Picture" r:id="rId3" imgW="3906520" imgH="1991360" progId="Word.Picture.8">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608630"/>
          </a:xfrm>
        </p:spPr>
        <p:txBody>
          <a:bodyPr>
            <a:normAutofit/>
          </a:bodyPr>
          <a:lstStyle/>
          <a:p>
            <a:r>
              <a:rPr lang="es-CO" sz="2000" dirty="0" smtClean="0"/>
              <a:t>EJEMPLOS</a:t>
            </a:r>
            <a:endParaRPr lang="es-CO" sz="2000" dirty="0"/>
          </a:p>
        </p:txBody>
      </p:sp>
      <p:sp>
        <p:nvSpPr>
          <p:cNvPr id="4" name="3 Marcador de contenido"/>
          <p:cNvSpPr>
            <a:spLocks noGrp="1"/>
          </p:cNvSpPr>
          <p:nvPr>
            <p:ph sz="half" idx="2"/>
          </p:nvPr>
        </p:nvSpPr>
        <p:spPr>
          <a:xfrm>
            <a:off x="4143372" y="714356"/>
            <a:ext cx="3893654" cy="3071834"/>
          </a:xfrm>
        </p:spPr>
        <p:txBody>
          <a:bodyPr>
            <a:normAutofit lnSpcReduction="10000"/>
          </a:bodyPr>
          <a:lstStyle/>
          <a:p>
            <a:r>
              <a:rPr lang="es-ES_tradnl" sz="1800" dirty="0" smtClean="0"/>
              <a:t>Un CURSO debe estar dirigido por uno y sólo uno un PROFESOR  y</a:t>
            </a:r>
            <a:endParaRPr lang="es-CO" sz="1800" dirty="0" smtClean="0"/>
          </a:p>
          <a:p>
            <a:r>
              <a:rPr lang="es-ES_tradnl" sz="1800" dirty="0" smtClean="0"/>
              <a:t>Un PROFESOR puede estar asignado a uno y sólo un CURSO</a:t>
            </a:r>
          </a:p>
          <a:p>
            <a:endParaRPr lang="es-CO" sz="1800" dirty="0" smtClean="0"/>
          </a:p>
          <a:p>
            <a:r>
              <a:rPr lang="es-ES_tradnl" sz="1800" dirty="0" smtClean="0"/>
              <a:t>Un CURSO debe estar localizado en una y sólo un AULA  y</a:t>
            </a:r>
            <a:endParaRPr lang="es-CO" sz="1800" dirty="0" smtClean="0"/>
          </a:p>
          <a:p>
            <a:r>
              <a:rPr lang="es-ES_tradnl" sz="1800" dirty="0" smtClean="0"/>
              <a:t>Un AULA puede estar asignada a uno y sólo un CURSO</a:t>
            </a:r>
            <a:endParaRPr lang="es-CO" sz="1800" dirty="0" smtClean="0"/>
          </a:p>
          <a:p>
            <a:pPr algn="just">
              <a:lnSpc>
                <a:spcPct val="150000"/>
              </a:lnSpc>
              <a:spcAft>
                <a:spcPts val="1200"/>
              </a:spcAft>
            </a:pPr>
            <a:endParaRPr lang="es-CO" sz="1800" dirty="0" smtClean="0"/>
          </a:p>
          <a:p>
            <a:pPr algn="just">
              <a:lnSpc>
                <a:spcPct val="150000"/>
              </a:lnSpc>
              <a:spcAft>
                <a:spcPts val="1200"/>
              </a:spcAft>
            </a:pPr>
            <a:endParaRPr lang="es-CO" sz="1800" dirty="0" smtClean="0">
              <a:latin typeface="Arial"/>
              <a:ea typeface="Times New Roman"/>
              <a:cs typeface="Times New Roman"/>
            </a:endParaRPr>
          </a:p>
          <a:p>
            <a:endParaRPr lang="es-CO" sz="1800" dirty="0"/>
          </a:p>
        </p:txBody>
      </p:sp>
      <p:sp>
        <p:nvSpPr>
          <p:cNvPr id="5" name="4 Marcador de pie de página"/>
          <p:cNvSpPr>
            <a:spLocks noGrp="1"/>
          </p:cNvSpPr>
          <p:nvPr>
            <p:ph type="ftr" sz="quarter" idx="11"/>
          </p:nvPr>
        </p:nvSpPr>
        <p:spPr/>
        <p:txBody>
          <a:bodyPr/>
          <a:lstStyle/>
          <a:p>
            <a:pPr>
              <a:defRPr/>
            </a:pPr>
            <a:r>
              <a:rPr lang="es-CO" smtClean="0"/>
              <a:t>Ing. Sonia Godoy Hortua</a:t>
            </a:r>
            <a:endParaRPr lang="es-CO"/>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5</a:t>
            </a:fld>
            <a:endParaRPr lang="es-CO"/>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sp>
        <p:nvSpPr>
          <p:cNvPr id="614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graphicFrame>
        <p:nvGraphicFramePr>
          <p:cNvPr id="61443" name="Object 3"/>
          <p:cNvGraphicFramePr>
            <a:graphicFrameLocks noChangeAspect="1"/>
          </p:cNvGraphicFramePr>
          <p:nvPr/>
        </p:nvGraphicFramePr>
        <p:xfrm>
          <a:off x="285720" y="1357298"/>
          <a:ext cx="3743325" cy="1485900"/>
        </p:xfrm>
        <a:graphic>
          <a:graphicData uri="http://schemas.openxmlformats.org/presentationml/2006/ole">
            <p:oleObj spid="_x0000_s4098" name="Picture" r:id="rId3" imgW="3739896" imgH="1487424" progId="Word.Picture.8">
              <p:embed/>
            </p:oleObj>
          </a:graphicData>
        </a:graphic>
      </p:graphicFrame>
      <p:sp>
        <p:nvSpPr>
          <p:cNvPr id="614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graphicFrame>
        <p:nvGraphicFramePr>
          <p:cNvPr id="61445" name="Object 5"/>
          <p:cNvGraphicFramePr>
            <a:graphicFrameLocks noChangeAspect="1"/>
          </p:cNvGraphicFramePr>
          <p:nvPr/>
        </p:nvGraphicFramePr>
        <p:xfrm>
          <a:off x="214282" y="3857628"/>
          <a:ext cx="4786346" cy="928694"/>
        </p:xfrm>
        <a:graphic>
          <a:graphicData uri="http://schemas.openxmlformats.org/presentationml/2006/ole">
            <p:oleObj spid="_x0000_s4099" name="Picture" r:id="rId4" imgW="3221736" imgH="615696" progId="Word.Picture.8">
              <p:embed/>
            </p:oleObj>
          </a:graphicData>
        </a:graphic>
      </p:graphicFrame>
      <p:sp>
        <p:nvSpPr>
          <p:cNvPr id="12" name="11 Rectángulo"/>
          <p:cNvSpPr/>
          <p:nvPr/>
        </p:nvSpPr>
        <p:spPr>
          <a:xfrm>
            <a:off x="3286116" y="5072074"/>
            <a:ext cx="4572000" cy="1200329"/>
          </a:xfrm>
          <a:prstGeom prst="rect">
            <a:avLst/>
          </a:prstGeom>
        </p:spPr>
        <p:txBody>
          <a:bodyPr>
            <a:spAutoFit/>
          </a:bodyPr>
          <a:lstStyle/>
          <a:p>
            <a:pPr>
              <a:buFont typeface="Arial" pitchFamily="34" charset="0"/>
              <a:buChar char="•"/>
            </a:pPr>
            <a:r>
              <a:rPr lang="es-ES_tradnl" dirty="0" smtClean="0"/>
              <a:t>Cada TIQUETE debe ser para uno y sólo un PASAJERO  y</a:t>
            </a:r>
            <a:endParaRPr lang="es-CO" dirty="0" smtClean="0"/>
          </a:p>
          <a:p>
            <a:pPr>
              <a:buFont typeface="Arial" pitchFamily="34" charset="0"/>
              <a:buChar char="•"/>
            </a:pPr>
            <a:r>
              <a:rPr lang="es-ES_tradnl" dirty="0" smtClean="0"/>
              <a:t>Cada PASAJERO puede ser dueño de uno o más TIQUETES</a:t>
            </a:r>
            <a:endParaRPr lang="es-CO"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57818" y="1071546"/>
            <a:ext cx="3429000" cy="1771664"/>
          </a:xfrm>
        </p:spPr>
        <p:txBody>
          <a:bodyPr/>
          <a:lstStyle/>
          <a:p>
            <a:pPr algn="ctr"/>
            <a:r>
              <a:rPr lang="es-CO" dirty="0" smtClean="0"/>
              <a:t>MAPEO </a:t>
            </a:r>
            <a:r>
              <a:rPr lang="es-CO" dirty="0" err="1" smtClean="0"/>
              <a:t>DEl</a:t>
            </a:r>
            <a:r>
              <a:rPr lang="es-CO" dirty="0" smtClean="0"/>
              <a:t> </a:t>
            </a:r>
            <a:r>
              <a:rPr lang="es-CO" dirty="0" smtClean="0"/>
              <a:t>Diagrama E-R</a:t>
            </a:r>
            <a:endParaRPr lang="es-CO" dirty="0"/>
          </a:p>
        </p:txBody>
      </p:sp>
      <p:sp>
        <p:nvSpPr>
          <p:cNvPr id="3" name="2 Marcador de texto"/>
          <p:cNvSpPr>
            <a:spLocks noGrp="1"/>
          </p:cNvSpPr>
          <p:nvPr>
            <p:ph type="body" sz="half" idx="2"/>
          </p:nvPr>
        </p:nvSpPr>
        <p:spPr>
          <a:xfrm>
            <a:off x="5429256" y="3643314"/>
            <a:ext cx="3429000" cy="1920240"/>
          </a:xfrm>
        </p:spPr>
        <p:txBody>
          <a:bodyPr>
            <a:normAutofit lnSpcReduction="10000"/>
          </a:bodyPr>
          <a:lstStyle/>
          <a:p>
            <a:pPr algn="just"/>
            <a:r>
              <a:rPr lang="es-CO" sz="2800" dirty="0" smtClean="0"/>
              <a:t>Este proceso consiste en destruir todas las relaciones, teniendo presente la </a:t>
            </a:r>
            <a:r>
              <a:rPr lang="es-CO" sz="2800" dirty="0" err="1" smtClean="0"/>
              <a:t>cardinalidad</a:t>
            </a:r>
            <a:r>
              <a:rPr lang="es-CO" sz="2800" dirty="0" smtClean="0"/>
              <a:t>.</a:t>
            </a:r>
          </a:p>
          <a:p>
            <a:endParaRPr lang="es-CO" dirty="0"/>
          </a:p>
        </p:txBody>
      </p:sp>
      <p:sp>
        <p:nvSpPr>
          <p:cNvPr id="4" name="3 Marcador de pie de página"/>
          <p:cNvSpPr>
            <a:spLocks noGrp="1"/>
          </p:cNvSpPr>
          <p:nvPr>
            <p:ph type="ftr" sz="quarter" idx="11"/>
          </p:nvPr>
        </p:nvSpPr>
        <p:spPr/>
        <p:txBody>
          <a:bodyPr/>
          <a:lstStyle/>
          <a:p>
            <a:pPr>
              <a:defRPr/>
            </a:pPr>
            <a:r>
              <a:rPr lang="es-CO" smtClean="0"/>
              <a:t>Ing. Sonia Godoy Hortua</a:t>
            </a:r>
            <a:endParaRPr lang="es-CO"/>
          </a:p>
        </p:txBody>
      </p:sp>
      <p:sp>
        <p:nvSpPr>
          <p:cNvPr id="5" name="4 Marcador de número de diapositiva"/>
          <p:cNvSpPr>
            <a:spLocks noGrp="1"/>
          </p:cNvSpPr>
          <p:nvPr>
            <p:ph type="sldNum" sz="quarter" idx="12"/>
          </p:nvPr>
        </p:nvSpPr>
        <p:spPr/>
        <p:txBody>
          <a:bodyPr/>
          <a:lstStyle/>
          <a:p>
            <a:pPr>
              <a:defRPr/>
            </a:pPr>
            <a:fld id="{E44C1DC3-F085-4B09-9A97-A7F36CB99775}" type="slidenum">
              <a:rPr lang="es-CO" smtClean="0"/>
              <a:pPr>
                <a:defRPr/>
              </a:pPr>
              <a:t>6</a:t>
            </a:fld>
            <a:endParaRPr lang="es-CO"/>
          </a:p>
        </p:txBody>
      </p:sp>
      <p:pic>
        <p:nvPicPr>
          <p:cNvPr id="7" name="6 Marcador de posición de imagen" descr="images.jpg"/>
          <p:cNvPicPr>
            <a:picLocks noGrp="1" noChangeAspect="1"/>
          </p:cNvPicPr>
          <p:nvPr>
            <p:ph type="pic" idx="1"/>
          </p:nvPr>
        </p:nvPicPr>
        <p:blipFill>
          <a:blip r:embed="rId2"/>
          <a:srcRect l="30189" r="30189"/>
          <a:stretch>
            <a:fillRect/>
          </a:stretch>
        </p:blip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5400000">
            <a:off x="5733571" y="3267561"/>
            <a:ext cx="5715040" cy="465754"/>
          </a:xfrm>
        </p:spPr>
        <p:txBody>
          <a:bodyPr>
            <a:normAutofit fontScale="90000"/>
          </a:bodyPr>
          <a:lstStyle/>
          <a:p>
            <a:r>
              <a:rPr lang="es-CO" dirty="0" smtClean="0"/>
              <a:t>Mapeo de diagramas</a:t>
            </a:r>
            <a:endParaRPr lang="es-CO" dirty="0"/>
          </a:p>
        </p:txBody>
      </p:sp>
      <p:sp>
        <p:nvSpPr>
          <p:cNvPr id="3" name="2 Marcador de pie de página"/>
          <p:cNvSpPr>
            <a:spLocks noGrp="1"/>
          </p:cNvSpPr>
          <p:nvPr>
            <p:ph type="ftr" sz="quarter" idx="11"/>
          </p:nvPr>
        </p:nvSpPr>
        <p:spPr/>
        <p:txBody>
          <a:bodyPr/>
          <a:lstStyle/>
          <a:p>
            <a:pPr>
              <a:defRPr/>
            </a:pPr>
            <a:r>
              <a:rPr lang="es-CO" smtClean="0"/>
              <a:t>Ing. Sonia Godoy Hortua</a:t>
            </a:r>
            <a:endParaRPr lang="es-CO"/>
          </a:p>
        </p:txBody>
      </p:sp>
      <p:sp>
        <p:nvSpPr>
          <p:cNvPr id="4" name="3 Marcador de número de diapositiva"/>
          <p:cNvSpPr>
            <a:spLocks noGrp="1"/>
          </p:cNvSpPr>
          <p:nvPr>
            <p:ph type="sldNum" sz="quarter" idx="12"/>
          </p:nvPr>
        </p:nvSpPr>
        <p:spPr/>
        <p:txBody>
          <a:bodyPr/>
          <a:lstStyle/>
          <a:p>
            <a:pPr>
              <a:defRPr/>
            </a:pPr>
            <a:fld id="{FC6174EC-384A-4DE7-8656-5E9FC9DA4448}" type="slidenum">
              <a:rPr lang="es-CO" smtClean="0"/>
              <a:pPr>
                <a:defRPr/>
              </a:pPr>
              <a:t>7</a:t>
            </a:fld>
            <a:endParaRPr lang="es-CO"/>
          </a:p>
        </p:txBody>
      </p:sp>
      <p:pic>
        <p:nvPicPr>
          <p:cNvPr id="72706" name="Picture 2"/>
          <p:cNvPicPr>
            <a:picLocks noChangeAspect="1" noChangeArrowheads="1"/>
          </p:cNvPicPr>
          <p:nvPr/>
        </p:nvPicPr>
        <p:blipFill>
          <a:blip r:embed="rId2"/>
          <a:srcRect/>
          <a:stretch>
            <a:fillRect/>
          </a:stretch>
        </p:blipFill>
        <p:spPr bwMode="auto">
          <a:xfrm>
            <a:off x="785786" y="0"/>
            <a:ext cx="6643734" cy="4795662"/>
          </a:xfrm>
          <a:prstGeom prst="rect">
            <a:avLst/>
          </a:prstGeom>
          <a:noFill/>
          <a:ln w="9525">
            <a:noFill/>
            <a:miter lim="800000"/>
            <a:headEnd/>
            <a:tailEnd/>
          </a:ln>
          <a:effectLst/>
        </p:spPr>
      </p:pic>
      <p:sp>
        <p:nvSpPr>
          <p:cNvPr id="6" name="5 Rectángulo"/>
          <p:cNvSpPr/>
          <p:nvPr/>
        </p:nvSpPr>
        <p:spPr>
          <a:xfrm>
            <a:off x="428596" y="4572008"/>
            <a:ext cx="7429536" cy="2031325"/>
          </a:xfrm>
          <a:prstGeom prst="rect">
            <a:avLst/>
          </a:prstGeom>
        </p:spPr>
        <p:txBody>
          <a:bodyPr wrap="square">
            <a:spAutoFit/>
          </a:bodyPr>
          <a:lstStyle/>
          <a:p>
            <a:r>
              <a:rPr lang="es-CO" dirty="0" smtClean="0"/>
              <a:t>Se tiene una empresa desarrollando varios proyectos, a los que son asignados varios empleados, pero cada empleado solo esta vinculado a un proyecto, en un momento dado. Cada proyecto consume diferentes recursos en cantidades determinadas: los empleados están a cargo de un supervisor, que es un empleado también. Los empleados pueden tener personas beneficiarias (hijos, esposas, padres, etc.). </a:t>
            </a:r>
            <a:endParaRPr lang="es-CO"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357166"/>
            <a:ext cx="7242048" cy="605808"/>
          </a:xfrm>
        </p:spPr>
        <p:txBody>
          <a:bodyPr/>
          <a:lstStyle/>
          <a:p>
            <a:r>
              <a:rPr lang="es-CO" dirty="0" smtClean="0"/>
              <a:t>Mapeo del Diagrama E-R</a:t>
            </a:r>
            <a:endParaRPr lang="es-CO" dirty="0"/>
          </a:p>
        </p:txBody>
      </p:sp>
      <p:sp>
        <p:nvSpPr>
          <p:cNvPr id="5" name="4 Marcador de pie de página"/>
          <p:cNvSpPr>
            <a:spLocks noGrp="1"/>
          </p:cNvSpPr>
          <p:nvPr>
            <p:ph type="ftr" sz="quarter" idx="11"/>
          </p:nvPr>
        </p:nvSpPr>
        <p:spPr/>
        <p:txBody>
          <a:bodyPr/>
          <a:lstStyle/>
          <a:p>
            <a:pPr>
              <a:defRPr/>
            </a:pPr>
            <a:r>
              <a:rPr lang="es-CO" smtClean="0"/>
              <a:t>Ing. Sonia Godoy Hortua</a:t>
            </a:r>
            <a:endParaRPr lang="es-CO"/>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8</a:t>
            </a:fld>
            <a:endParaRPr lang="es-CO"/>
          </a:p>
        </p:txBody>
      </p:sp>
      <p:pic>
        <p:nvPicPr>
          <p:cNvPr id="67586" name="Picture 2"/>
          <p:cNvPicPr>
            <a:picLocks noChangeAspect="1" noChangeArrowheads="1"/>
          </p:cNvPicPr>
          <p:nvPr/>
        </p:nvPicPr>
        <p:blipFill>
          <a:blip r:embed="rId2"/>
          <a:srcRect/>
          <a:stretch>
            <a:fillRect/>
          </a:stretch>
        </p:blipFill>
        <p:spPr bwMode="auto">
          <a:xfrm>
            <a:off x="571472" y="1714488"/>
            <a:ext cx="7291534" cy="309487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608630"/>
          </a:xfrm>
        </p:spPr>
        <p:txBody>
          <a:bodyPr/>
          <a:lstStyle/>
          <a:p>
            <a:r>
              <a:rPr lang="es-CO" dirty="0" smtClean="0"/>
              <a:t>Mapeo de relaciones 1:1.</a:t>
            </a:r>
            <a:endParaRPr lang="es-CO" dirty="0"/>
          </a:p>
        </p:txBody>
      </p:sp>
      <p:sp>
        <p:nvSpPr>
          <p:cNvPr id="4" name="3 Marcador de contenido"/>
          <p:cNvSpPr>
            <a:spLocks noGrp="1"/>
          </p:cNvSpPr>
          <p:nvPr>
            <p:ph sz="half" idx="2"/>
          </p:nvPr>
        </p:nvSpPr>
        <p:spPr>
          <a:xfrm>
            <a:off x="857224" y="4357694"/>
            <a:ext cx="6643734" cy="2000264"/>
          </a:xfrm>
        </p:spPr>
        <p:txBody>
          <a:bodyPr>
            <a:normAutofit fontScale="92500" lnSpcReduction="20000"/>
          </a:bodyPr>
          <a:lstStyle/>
          <a:p>
            <a:r>
              <a:rPr lang="es-CO" dirty="0" smtClean="0"/>
              <a:t>Se destruye la relación y la llave primaria de una de las entidades pasa a la otra como llave foránea. Los atributos de la relación, si existen, se van hacia la entidad donde quedó la llave foránea.</a:t>
            </a:r>
            <a:br>
              <a:rPr lang="es-CO" dirty="0" smtClean="0"/>
            </a:br>
            <a:endParaRPr lang="es-CO" dirty="0"/>
          </a:p>
        </p:txBody>
      </p:sp>
      <p:sp>
        <p:nvSpPr>
          <p:cNvPr id="5" name="4 Marcador de pie de página"/>
          <p:cNvSpPr>
            <a:spLocks noGrp="1"/>
          </p:cNvSpPr>
          <p:nvPr>
            <p:ph type="ftr" sz="quarter" idx="11"/>
          </p:nvPr>
        </p:nvSpPr>
        <p:spPr/>
        <p:txBody>
          <a:bodyPr/>
          <a:lstStyle/>
          <a:p>
            <a:pPr>
              <a:defRPr/>
            </a:pPr>
            <a:r>
              <a:rPr lang="es-CO" smtClean="0"/>
              <a:t>Ing. Sonia Godoy Hortua</a:t>
            </a:r>
            <a:endParaRPr lang="es-CO"/>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9</a:t>
            </a:fld>
            <a:endParaRPr lang="es-CO"/>
          </a:p>
        </p:txBody>
      </p:sp>
      <p:pic>
        <p:nvPicPr>
          <p:cNvPr id="68610" name="Picture 2"/>
          <p:cNvPicPr>
            <a:picLocks noChangeAspect="1" noChangeArrowheads="1"/>
          </p:cNvPicPr>
          <p:nvPr/>
        </p:nvPicPr>
        <p:blipFill>
          <a:blip r:embed="rId2"/>
          <a:srcRect/>
          <a:stretch>
            <a:fillRect/>
          </a:stretch>
        </p:blipFill>
        <p:spPr bwMode="auto">
          <a:xfrm>
            <a:off x="1142976" y="1571611"/>
            <a:ext cx="6264508" cy="258025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7_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7_Mirador">
      <a:majorFont>
        <a:latin typeface=""/>
        <a:ea typeface=""/>
        <a:cs typeface=""/>
      </a:majorFont>
      <a:minorFont>
        <a:latin typeface=""/>
        <a:ea typeface=""/>
        <a:cs typeface=""/>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otalTime>712</TotalTime>
  <Words>742</Words>
  <Application>Microsoft Office PowerPoint</Application>
  <PresentationFormat>Presentación en pantalla (4:3)</PresentationFormat>
  <Paragraphs>77</Paragraphs>
  <Slides>13</Slides>
  <Notes>0</Notes>
  <HiddenSlides>0</HiddenSlides>
  <MMClips>0</MMClips>
  <ScaleCrop>false</ScaleCrop>
  <HeadingPairs>
    <vt:vector size="6" baseType="variant">
      <vt:variant>
        <vt:lpstr>Tema</vt:lpstr>
      </vt:variant>
      <vt:variant>
        <vt:i4>2</vt:i4>
      </vt:variant>
      <vt:variant>
        <vt:lpstr>Servidores OLE incrustados</vt:lpstr>
      </vt:variant>
      <vt:variant>
        <vt:i4>1</vt:i4>
      </vt:variant>
      <vt:variant>
        <vt:lpstr>Títulos de diapositiva</vt:lpstr>
      </vt:variant>
      <vt:variant>
        <vt:i4>13</vt:i4>
      </vt:variant>
    </vt:vector>
  </HeadingPairs>
  <TitlesOfParts>
    <vt:vector size="16" baseType="lpstr">
      <vt:lpstr>7_Mirador</vt:lpstr>
      <vt:lpstr>Opulento</vt:lpstr>
      <vt:lpstr>Picture</vt:lpstr>
      <vt:lpstr>Diseño lógico: la transformación del modelo Entidad Relación (MER) al modelo relacional</vt:lpstr>
      <vt:lpstr>Diapositiva 2</vt:lpstr>
      <vt:lpstr>Diapositiva 3</vt:lpstr>
      <vt:lpstr>EJEMPLOS</vt:lpstr>
      <vt:lpstr>EJEMPLOS</vt:lpstr>
      <vt:lpstr>MAPEO DEl Diagrama E-R</vt:lpstr>
      <vt:lpstr>Mapeo de diagramas</vt:lpstr>
      <vt:lpstr>Mapeo del Diagrama E-R</vt:lpstr>
      <vt:lpstr>Mapeo de relaciones 1:1.</vt:lpstr>
      <vt:lpstr>Mapeo de relaciones 1:n.</vt:lpstr>
      <vt:lpstr>Mapeo de relaciones n:n.</vt:lpstr>
      <vt:lpstr>Resultado final</vt:lpstr>
      <vt:lpstr>Ejercicio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MODELADO DE PROCESOS</dc:title>
  <dc:creator>SONY</dc:creator>
  <cp:lastModifiedBy>INVEST</cp:lastModifiedBy>
  <cp:revision>101</cp:revision>
  <dcterms:created xsi:type="dcterms:W3CDTF">2011-04-10T23:19:21Z</dcterms:created>
  <dcterms:modified xsi:type="dcterms:W3CDTF">2013-03-20T23:07:35Z</dcterms:modified>
</cp:coreProperties>
</file>