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  <p:sldMasterId id="2147483691" r:id="rId4"/>
  </p:sldMasterIdLst>
  <p:notesMasterIdLst>
    <p:notesMasterId r:id="rId23"/>
  </p:notesMasterIdLst>
  <p:sldIdLst>
    <p:sldId id="262" r:id="rId5"/>
    <p:sldId id="263" r:id="rId6"/>
    <p:sldId id="258" r:id="rId7"/>
    <p:sldId id="259" r:id="rId8"/>
    <p:sldId id="260" r:id="rId9"/>
    <p:sldId id="261" r:id="rId10"/>
    <p:sldId id="267" r:id="rId11"/>
    <p:sldId id="268" r:id="rId12"/>
    <p:sldId id="266" r:id="rId13"/>
    <p:sldId id="265" r:id="rId14"/>
    <p:sldId id="264" r:id="rId15"/>
    <p:sldId id="269" r:id="rId16"/>
    <p:sldId id="270" r:id="rId17"/>
    <p:sldId id="271" r:id="rId18"/>
    <p:sldId id="272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29709D-92A6-4B69-AA9E-CC862AD75865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D3C5B930-6B28-44C4-A1CC-593D72E8D330}">
      <dgm:prSet phldrT="[Texto]"/>
      <dgm:spPr/>
      <dgm:t>
        <a:bodyPr/>
        <a:lstStyle/>
        <a:p>
          <a:r>
            <a:rPr lang="es-ES" dirty="0" smtClean="0"/>
            <a:t>Metodologías estructuradas</a:t>
          </a:r>
          <a:br>
            <a:rPr lang="es-ES" dirty="0" smtClean="0"/>
          </a:br>
          <a:endParaRPr lang="es-CO" dirty="0"/>
        </a:p>
      </dgm:t>
    </dgm:pt>
    <dgm:pt modelId="{1721A928-855A-444A-912E-8D0997EF884E}" type="parTrans" cxnId="{1A612577-51E8-4B85-9ECF-11DCCC193AEB}">
      <dgm:prSet/>
      <dgm:spPr/>
      <dgm:t>
        <a:bodyPr/>
        <a:lstStyle/>
        <a:p>
          <a:endParaRPr lang="es-CO"/>
        </a:p>
      </dgm:t>
    </dgm:pt>
    <dgm:pt modelId="{79134223-C64A-47AD-9107-D3CEB8EF1D8B}" type="sibTrans" cxnId="{1A612577-51E8-4B85-9ECF-11DCCC193AEB}">
      <dgm:prSet/>
      <dgm:spPr/>
      <dgm:t>
        <a:bodyPr/>
        <a:lstStyle/>
        <a:p>
          <a:endParaRPr lang="es-CO"/>
        </a:p>
      </dgm:t>
    </dgm:pt>
    <dgm:pt modelId="{C0C2ECAC-7138-4D7E-A9E5-B3756A4143B6}">
      <dgm:prSet phldrT="[Texto]" custT="1"/>
      <dgm:spPr/>
      <dgm:t>
        <a:bodyPr/>
        <a:lstStyle/>
        <a:p>
          <a:r>
            <a:rPr lang="es-ES" sz="1800" dirty="0" smtClean="0"/>
            <a:t>Se pasa de una visión general del problema, nivel de abstracción alto, a un nivel de abstracción sencillo</a:t>
          </a:r>
          <a:endParaRPr lang="es-CO" sz="1800" dirty="0"/>
        </a:p>
      </dgm:t>
    </dgm:pt>
    <dgm:pt modelId="{8E303CE2-71DB-4EA9-AE1B-D266219782D0}" type="parTrans" cxnId="{6AE25AA6-2DC8-4260-9B36-2258F59F9D16}">
      <dgm:prSet/>
      <dgm:spPr/>
      <dgm:t>
        <a:bodyPr/>
        <a:lstStyle/>
        <a:p>
          <a:endParaRPr lang="es-CO"/>
        </a:p>
      </dgm:t>
    </dgm:pt>
    <dgm:pt modelId="{708798E7-6ACB-4788-B0E2-73D3FA9BB9F2}" type="sibTrans" cxnId="{6AE25AA6-2DC8-4260-9B36-2258F59F9D16}">
      <dgm:prSet/>
      <dgm:spPr/>
      <dgm:t>
        <a:bodyPr/>
        <a:lstStyle/>
        <a:p>
          <a:endParaRPr lang="es-CO"/>
        </a:p>
      </dgm:t>
    </dgm:pt>
    <dgm:pt modelId="{BFED8F23-A0CE-4FAB-A3AF-CEA23130296B}">
      <dgm:prSet phldrT="[Texto]" custT="1"/>
      <dgm:spPr/>
      <dgm:t>
        <a:bodyPr/>
        <a:lstStyle/>
        <a:p>
          <a:pPr algn="ctr"/>
          <a:r>
            <a:rPr lang="es-ES" sz="1800" dirty="0" smtClean="0"/>
            <a:t>Hacia un punto de vista funcional del sistema</a:t>
          </a:r>
        </a:p>
        <a:p>
          <a:pPr algn="ctr"/>
          <a:r>
            <a:rPr lang="es-ES" sz="1800" dirty="0" smtClean="0"/>
            <a:t>Metodologías orientadas a procesos</a:t>
          </a:r>
          <a:endParaRPr lang="es-CO" sz="1800" dirty="0"/>
        </a:p>
      </dgm:t>
    </dgm:pt>
    <dgm:pt modelId="{AE59FB7B-9A56-462D-8269-8233A9C5C6FB}" type="parTrans" cxnId="{0C675708-2EC8-4CFF-9D5A-3EFE615A8E68}">
      <dgm:prSet/>
      <dgm:spPr/>
      <dgm:t>
        <a:bodyPr/>
        <a:lstStyle/>
        <a:p>
          <a:endParaRPr lang="es-CO"/>
        </a:p>
      </dgm:t>
    </dgm:pt>
    <dgm:pt modelId="{67323EAC-F628-4547-9D38-11143069282C}" type="sibTrans" cxnId="{0C675708-2EC8-4CFF-9D5A-3EFE615A8E68}">
      <dgm:prSet/>
      <dgm:spPr/>
      <dgm:t>
        <a:bodyPr/>
        <a:lstStyle/>
        <a:p>
          <a:endParaRPr lang="es-CO"/>
        </a:p>
      </dgm:t>
    </dgm:pt>
    <dgm:pt modelId="{9DCF8CE0-91ED-4B8C-A7F1-40323C8330FA}">
      <dgm:prSet custT="1"/>
      <dgm:spPr/>
      <dgm:t>
        <a:bodyPr/>
        <a:lstStyle/>
        <a:p>
          <a:pPr algn="ctr"/>
          <a:r>
            <a:rPr lang="es-ES" sz="1800" dirty="0" smtClean="0"/>
            <a:t>Hacia la estructura de datos</a:t>
          </a:r>
        </a:p>
        <a:p>
          <a:pPr algn="ctr"/>
          <a:r>
            <a:rPr lang="es-ES" sz="1800" dirty="0" smtClean="0"/>
            <a:t>Metodologías orientadas a datos</a:t>
          </a:r>
          <a:endParaRPr lang="es-CO" dirty="0"/>
        </a:p>
      </dgm:t>
    </dgm:pt>
    <dgm:pt modelId="{1A356B8D-C094-4760-9EEE-9CD6DD154191}" type="parTrans" cxnId="{97C3CB52-3115-4477-B799-9B27169CCBE6}">
      <dgm:prSet/>
      <dgm:spPr/>
      <dgm:t>
        <a:bodyPr/>
        <a:lstStyle/>
        <a:p>
          <a:endParaRPr lang="es-CO"/>
        </a:p>
      </dgm:t>
    </dgm:pt>
    <dgm:pt modelId="{23305E24-9DD6-46B5-A8C8-82AC2BFD0B50}" type="sibTrans" cxnId="{97C3CB52-3115-4477-B799-9B27169CCBE6}">
      <dgm:prSet/>
      <dgm:spPr/>
      <dgm:t>
        <a:bodyPr/>
        <a:lstStyle/>
        <a:p>
          <a:endParaRPr lang="es-CO"/>
        </a:p>
      </dgm:t>
    </dgm:pt>
    <dgm:pt modelId="{0DD2011F-09DA-4577-8451-2D207585ED64}">
      <dgm:prSet custT="1"/>
      <dgm:spPr/>
      <dgm:t>
        <a:bodyPr/>
        <a:lstStyle/>
        <a:p>
          <a:r>
            <a:rPr lang="es-ES" sz="1800" dirty="0" smtClean="0"/>
            <a:t>Proponen la creación de modelos del sistema que representan los procesos, los flujos y la estructura de los datos de una manera descendente</a:t>
          </a:r>
          <a:endParaRPr lang="es-CO" sz="1800" dirty="0"/>
        </a:p>
      </dgm:t>
    </dgm:pt>
    <dgm:pt modelId="{1DB090D9-4B68-4153-A367-B0CE0569CA04}" type="parTrans" cxnId="{B82279F5-4C95-4E1F-AA64-04754A50F23D}">
      <dgm:prSet/>
      <dgm:spPr/>
      <dgm:t>
        <a:bodyPr/>
        <a:lstStyle/>
        <a:p>
          <a:endParaRPr lang="es-CO"/>
        </a:p>
      </dgm:t>
    </dgm:pt>
    <dgm:pt modelId="{DFF24061-D904-4FD1-9F64-FDA69E71EF35}" type="sibTrans" cxnId="{B82279F5-4C95-4E1F-AA64-04754A50F23D}">
      <dgm:prSet/>
      <dgm:spPr/>
      <dgm:t>
        <a:bodyPr/>
        <a:lstStyle/>
        <a:p>
          <a:endParaRPr lang="es-CO"/>
        </a:p>
      </dgm:t>
    </dgm:pt>
    <dgm:pt modelId="{DAD6416C-CE9C-48F7-9D34-8B072C52B5A5}" type="pres">
      <dgm:prSet presAssocID="{3529709D-92A6-4B69-AA9E-CC862AD7586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482ABC4-A6D6-41F8-A8D5-54F33A9E0A97}" type="pres">
      <dgm:prSet presAssocID="{D3C5B930-6B28-44C4-A1CC-593D72E8D330}" presName="roof" presStyleLbl="dkBgShp" presStyleIdx="0" presStyleCnt="2" custLinFactY="-76434" custLinFactNeighborX="1172" custLinFactNeighborY="-100000"/>
      <dgm:spPr/>
      <dgm:t>
        <a:bodyPr/>
        <a:lstStyle/>
        <a:p>
          <a:endParaRPr lang="es-CO"/>
        </a:p>
      </dgm:t>
    </dgm:pt>
    <dgm:pt modelId="{5739D791-8212-4110-94DD-F95479206FF5}" type="pres">
      <dgm:prSet presAssocID="{D3C5B930-6B28-44C4-A1CC-593D72E8D330}" presName="pillars" presStyleCnt="0"/>
      <dgm:spPr/>
    </dgm:pt>
    <dgm:pt modelId="{56683C2F-1888-44C0-B38B-297761F8778F}" type="pres">
      <dgm:prSet presAssocID="{D3C5B930-6B28-44C4-A1CC-593D72E8D330}" presName="pillar1" presStyleLbl="node1" presStyleIdx="0" presStyleCnt="4" custScaleY="100001" custLinFactX="100000" custLinFactNeighborX="200000" custLinFactNeighborY="60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55B9F3-D173-45D6-8596-31C924A2A3A4}" type="pres">
      <dgm:prSet presAssocID="{BFED8F23-A0CE-4FAB-A3AF-CEA23130296B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6B40496-0C0F-466E-AF61-C1245E96770D}" type="pres">
      <dgm:prSet presAssocID="{9DCF8CE0-91ED-4B8C-A7F1-40323C8330FA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1AD92E9-E1C0-4FA2-A251-F2A713C333EF}" type="pres">
      <dgm:prSet presAssocID="{0DD2011F-09DA-4577-8451-2D207585ED64}" presName="pillarX" presStyleLbl="node1" presStyleIdx="3" presStyleCnt="4" custScaleY="104942" custLinFactX="-100000" custLinFactNeighborX="-200000" custLinFactNeighborY="261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7679F1F-7A05-43D1-8D05-8194C0E7F39C}" type="pres">
      <dgm:prSet presAssocID="{D3C5B930-6B28-44C4-A1CC-593D72E8D330}" presName="base" presStyleLbl="dkBgShp" presStyleIdx="1" presStyleCnt="2"/>
      <dgm:spPr/>
    </dgm:pt>
  </dgm:ptLst>
  <dgm:cxnLst>
    <dgm:cxn modelId="{0C675708-2EC8-4CFF-9D5A-3EFE615A8E68}" srcId="{D3C5B930-6B28-44C4-A1CC-593D72E8D330}" destId="{BFED8F23-A0CE-4FAB-A3AF-CEA23130296B}" srcOrd="1" destOrd="0" parTransId="{AE59FB7B-9A56-462D-8269-8233A9C5C6FB}" sibTransId="{67323EAC-F628-4547-9D38-11143069282C}"/>
    <dgm:cxn modelId="{31CDF046-0105-44CB-A2DA-44D8AA68250C}" type="presOf" srcId="{D3C5B930-6B28-44C4-A1CC-593D72E8D330}" destId="{F482ABC4-A6D6-41F8-A8D5-54F33A9E0A97}" srcOrd="0" destOrd="0" presId="urn:microsoft.com/office/officeart/2005/8/layout/hList3"/>
    <dgm:cxn modelId="{1A612577-51E8-4B85-9ECF-11DCCC193AEB}" srcId="{3529709D-92A6-4B69-AA9E-CC862AD75865}" destId="{D3C5B930-6B28-44C4-A1CC-593D72E8D330}" srcOrd="0" destOrd="0" parTransId="{1721A928-855A-444A-912E-8D0997EF884E}" sibTransId="{79134223-C64A-47AD-9107-D3CEB8EF1D8B}"/>
    <dgm:cxn modelId="{57D991C5-2E2A-432F-A24E-A9BC02AB993A}" type="presOf" srcId="{3529709D-92A6-4B69-AA9E-CC862AD75865}" destId="{DAD6416C-CE9C-48F7-9D34-8B072C52B5A5}" srcOrd="0" destOrd="0" presId="urn:microsoft.com/office/officeart/2005/8/layout/hList3"/>
    <dgm:cxn modelId="{ECCBCA3F-F35F-4D6E-976F-7134F366AEBF}" type="presOf" srcId="{C0C2ECAC-7138-4D7E-A9E5-B3756A4143B6}" destId="{56683C2F-1888-44C0-B38B-297761F8778F}" srcOrd="0" destOrd="0" presId="urn:microsoft.com/office/officeart/2005/8/layout/hList3"/>
    <dgm:cxn modelId="{EFAF4FEC-417B-4AD9-AAC7-AF10EFF2A540}" type="presOf" srcId="{0DD2011F-09DA-4577-8451-2D207585ED64}" destId="{D1AD92E9-E1C0-4FA2-A251-F2A713C333EF}" srcOrd="0" destOrd="0" presId="urn:microsoft.com/office/officeart/2005/8/layout/hList3"/>
    <dgm:cxn modelId="{97C3CB52-3115-4477-B799-9B27169CCBE6}" srcId="{D3C5B930-6B28-44C4-A1CC-593D72E8D330}" destId="{9DCF8CE0-91ED-4B8C-A7F1-40323C8330FA}" srcOrd="2" destOrd="0" parTransId="{1A356B8D-C094-4760-9EEE-9CD6DD154191}" sibTransId="{23305E24-9DD6-46B5-A8C8-82AC2BFD0B50}"/>
    <dgm:cxn modelId="{B82279F5-4C95-4E1F-AA64-04754A50F23D}" srcId="{D3C5B930-6B28-44C4-A1CC-593D72E8D330}" destId="{0DD2011F-09DA-4577-8451-2D207585ED64}" srcOrd="3" destOrd="0" parTransId="{1DB090D9-4B68-4153-A367-B0CE0569CA04}" sibTransId="{DFF24061-D904-4FD1-9F64-FDA69E71EF35}"/>
    <dgm:cxn modelId="{6AE25AA6-2DC8-4260-9B36-2258F59F9D16}" srcId="{D3C5B930-6B28-44C4-A1CC-593D72E8D330}" destId="{C0C2ECAC-7138-4D7E-A9E5-B3756A4143B6}" srcOrd="0" destOrd="0" parTransId="{8E303CE2-71DB-4EA9-AE1B-D266219782D0}" sibTransId="{708798E7-6ACB-4788-B0E2-73D3FA9BB9F2}"/>
    <dgm:cxn modelId="{4E8FC46E-2E94-43A5-90AC-5EC154BA7C5E}" type="presOf" srcId="{BFED8F23-A0CE-4FAB-A3AF-CEA23130296B}" destId="{4855B9F3-D173-45D6-8596-31C924A2A3A4}" srcOrd="0" destOrd="0" presId="urn:microsoft.com/office/officeart/2005/8/layout/hList3"/>
    <dgm:cxn modelId="{94EA9A80-CF6F-43B1-9F59-9BFF568301AA}" type="presOf" srcId="{9DCF8CE0-91ED-4B8C-A7F1-40323C8330FA}" destId="{A6B40496-0C0F-466E-AF61-C1245E96770D}" srcOrd="0" destOrd="0" presId="urn:microsoft.com/office/officeart/2005/8/layout/hList3"/>
    <dgm:cxn modelId="{B2F87B20-2A4C-4E9F-A425-8CE81C1D8AF0}" type="presParOf" srcId="{DAD6416C-CE9C-48F7-9D34-8B072C52B5A5}" destId="{F482ABC4-A6D6-41F8-A8D5-54F33A9E0A97}" srcOrd="0" destOrd="0" presId="urn:microsoft.com/office/officeart/2005/8/layout/hList3"/>
    <dgm:cxn modelId="{08211314-B58B-41C4-A134-1749F79A14E6}" type="presParOf" srcId="{DAD6416C-CE9C-48F7-9D34-8B072C52B5A5}" destId="{5739D791-8212-4110-94DD-F95479206FF5}" srcOrd="1" destOrd="0" presId="urn:microsoft.com/office/officeart/2005/8/layout/hList3"/>
    <dgm:cxn modelId="{ECA2F10B-D721-49FF-81C7-6F7EC23D7FCD}" type="presParOf" srcId="{5739D791-8212-4110-94DD-F95479206FF5}" destId="{56683C2F-1888-44C0-B38B-297761F8778F}" srcOrd="0" destOrd="0" presId="urn:microsoft.com/office/officeart/2005/8/layout/hList3"/>
    <dgm:cxn modelId="{45DB03BF-A99C-47F1-A42A-009FA1665C95}" type="presParOf" srcId="{5739D791-8212-4110-94DD-F95479206FF5}" destId="{4855B9F3-D173-45D6-8596-31C924A2A3A4}" srcOrd="1" destOrd="0" presId="urn:microsoft.com/office/officeart/2005/8/layout/hList3"/>
    <dgm:cxn modelId="{A2718F1E-4FEB-45D2-9CDC-1A9FA532AD37}" type="presParOf" srcId="{5739D791-8212-4110-94DD-F95479206FF5}" destId="{A6B40496-0C0F-466E-AF61-C1245E96770D}" srcOrd="2" destOrd="0" presId="urn:microsoft.com/office/officeart/2005/8/layout/hList3"/>
    <dgm:cxn modelId="{34F8DDF9-F9E0-499E-91A0-03E5FD38BDC4}" type="presParOf" srcId="{5739D791-8212-4110-94DD-F95479206FF5}" destId="{D1AD92E9-E1C0-4FA2-A251-F2A713C333EF}" srcOrd="3" destOrd="0" presId="urn:microsoft.com/office/officeart/2005/8/layout/hList3"/>
    <dgm:cxn modelId="{BFE633AE-80AB-47E8-9DE4-62B5F4252443}" type="presParOf" srcId="{DAD6416C-CE9C-48F7-9D34-8B072C52B5A5}" destId="{17679F1F-7A05-43D1-8D05-8194C0E7F39C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0825E7-054C-4CA7-8BA0-99A07B8F87D7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9B048B66-BFED-4748-A29C-85275C509736}">
      <dgm:prSet phldrT="[Texto]"/>
      <dgm:spPr/>
      <dgm:t>
        <a:bodyPr/>
        <a:lstStyle/>
        <a:p>
          <a:r>
            <a:rPr lang="es-ES" dirty="0" smtClean="0"/>
            <a:t>ENTRADA </a:t>
          </a:r>
          <a:endParaRPr lang="es-ES" dirty="0"/>
        </a:p>
      </dgm:t>
    </dgm:pt>
    <dgm:pt modelId="{586AA754-FA01-48FA-A63A-908D77E01F12}" type="parTrans" cxnId="{E8060E8C-4B2D-4E25-B375-0D226FE83AF8}">
      <dgm:prSet/>
      <dgm:spPr/>
      <dgm:t>
        <a:bodyPr/>
        <a:lstStyle/>
        <a:p>
          <a:endParaRPr lang="es-ES"/>
        </a:p>
      </dgm:t>
    </dgm:pt>
    <dgm:pt modelId="{430DD679-C849-4D85-AF51-7394E0A263D9}" type="sibTrans" cxnId="{E8060E8C-4B2D-4E25-B375-0D226FE83AF8}">
      <dgm:prSet/>
      <dgm:spPr/>
      <dgm:t>
        <a:bodyPr/>
        <a:lstStyle/>
        <a:p>
          <a:endParaRPr lang="es-ES"/>
        </a:p>
      </dgm:t>
    </dgm:pt>
    <dgm:pt modelId="{340F9306-F795-4F9D-980A-D8C26D044516}">
      <dgm:prSet phldrT="[Texto]"/>
      <dgm:spPr/>
      <dgm:t>
        <a:bodyPr/>
        <a:lstStyle/>
        <a:p>
          <a:r>
            <a:rPr lang="es-ES" dirty="0" smtClean="0"/>
            <a:t>SALIDA</a:t>
          </a:r>
          <a:endParaRPr lang="es-ES" dirty="0"/>
        </a:p>
      </dgm:t>
    </dgm:pt>
    <dgm:pt modelId="{F85A674C-2ABA-44C4-8D41-69AB737E655B}" type="parTrans" cxnId="{C05C0DB0-98D8-41B5-8AEE-B03C79B7175A}">
      <dgm:prSet/>
      <dgm:spPr/>
      <dgm:t>
        <a:bodyPr/>
        <a:lstStyle/>
        <a:p>
          <a:endParaRPr lang="es-ES"/>
        </a:p>
      </dgm:t>
    </dgm:pt>
    <dgm:pt modelId="{665FAAA8-666A-42D7-B21C-05DE8669A3DC}" type="sibTrans" cxnId="{C05C0DB0-98D8-41B5-8AEE-B03C79B7175A}">
      <dgm:prSet/>
      <dgm:spPr/>
      <dgm:t>
        <a:bodyPr/>
        <a:lstStyle/>
        <a:p>
          <a:endParaRPr lang="es-ES"/>
        </a:p>
      </dgm:t>
    </dgm:pt>
    <dgm:pt modelId="{3F4FAB78-BFFF-4540-B6BF-83C551E65ED2}" type="pres">
      <dgm:prSet presAssocID="{FA0825E7-054C-4CA7-8BA0-99A07B8F87D7}" presName="Name0" presStyleCnt="0">
        <dgm:presLayoutVars>
          <dgm:dir/>
          <dgm:resizeHandles val="exact"/>
        </dgm:presLayoutVars>
      </dgm:prSet>
      <dgm:spPr/>
    </dgm:pt>
    <dgm:pt modelId="{BAB1ED24-2B6D-4084-8F46-0006F84E036D}" type="pres">
      <dgm:prSet presAssocID="{9B048B66-BFED-4748-A29C-85275C50973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9E31F41-2C51-480E-B03D-77E5532D1C27}" type="pres">
      <dgm:prSet presAssocID="{430DD679-C849-4D85-AF51-7394E0A263D9}" presName="sibTrans" presStyleLbl="sibTrans2D1" presStyleIdx="0" presStyleCnt="1"/>
      <dgm:spPr/>
      <dgm:t>
        <a:bodyPr/>
        <a:lstStyle/>
        <a:p>
          <a:endParaRPr lang="es-ES"/>
        </a:p>
      </dgm:t>
    </dgm:pt>
    <dgm:pt modelId="{046ED7D2-8C00-4B96-893B-700A5F50264F}" type="pres">
      <dgm:prSet presAssocID="{430DD679-C849-4D85-AF51-7394E0A263D9}" presName="connectorText" presStyleLbl="sibTrans2D1" presStyleIdx="0" presStyleCnt="1"/>
      <dgm:spPr/>
      <dgm:t>
        <a:bodyPr/>
        <a:lstStyle/>
        <a:p>
          <a:endParaRPr lang="es-ES"/>
        </a:p>
      </dgm:t>
    </dgm:pt>
    <dgm:pt modelId="{9D770A66-7EB8-49FB-8746-85230C21C81E}" type="pres">
      <dgm:prSet presAssocID="{340F9306-F795-4F9D-980A-D8C26D04451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D425353-C1B2-4808-924E-B4B8963321F8}" type="presOf" srcId="{430DD679-C849-4D85-AF51-7394E0A263D9}" destId="{046ED7D2-8C00-4B96-893B-700A5F50264F}" srcOrd="1" destOrd="0" presId="urn:microsoft.com/office/officeart/2005/8/layout/process1"/>
    <dgm:cxn modelId="{847889B1-2C7C-4F88-8BEC-2BFAFC0D6902}" type="presOf" srcId="{FA0825E7-054C-4CA7-8BA0-99A07B8F87D7}" destId="{3F4FAB78-BFFF-4540-B6BF-83C551E65ED2}" srcOrd="0" destOrd="0" presId="urn:microsoft.com/office/officeart/2005/8/layout/process1"/>
    <dgm:cxn modelId="{B88DCF4E-BDAA-46D2-AD7B-F0064C30AE22}" type="presOf" srcId="{340F9306-F795-4F9D-980A-D8C26D044516}" destId="{9D770A66-7EB8-49FB-8746-85230C21C81E}" srcOrd="0" destOrd="0" presId="urn:microsoft.com/office/officeart/2005/8/layout/process1"/>
    <dgm:cxn modelId="{E8060E8C-4B2D-4E25-B375-0D226FE83AF8}" srcId="{FA0825E7-054C-4CA7-8BA0-99A07B8F87D7}" destId="{9B048B66-BFED-4748-A29C-85275C509736}" srcOrd="0" destOrd="0" parTransId="{586AA754-FA01-48FA-A63A-908D77E01F12}" sibTransId="{430DD679-C849-4D85-AF51-7394E0A263D9}"/>
    <dgm:cxn modelId="{C05C0DB0-98D8-41B5-8AEE-B03C79B7175A}" srcId="{FA0825E7-054C-4CA7-8BA0-99A07B8F87D7}" destId="{340F9306-F795-4F9D-980A-D8C26D044516}" srcOrd="1" destOrd="0" parTransId="{F85A674C-2ABA-44C4-8D41-69AB737E655B}" sibTransId="{665FAAA8-666A-42D7-B21C-05DE8669A3DC}"/>
    <dgm:cxn modelId="{3FF9BB45-792A-46D6-A6F3-7E0BF9691A04}" type="presOf" srcId="{9B048B66-BFED-4748-A29C-85275C509736}" destId="{BAB1ED24-2B6D-4084-8F46-0006F84E036D}" srcOrd="0" destOrd="0" presId="urn:microsoft.com/office/officeart/2005/8/layout/process1"/>
    <dgm:cxn modelId="{0E7AF1BE-5A48-465F-901E-F236D9815735}" type="presOf" srcId="{430DD679-C849-4D85-AF51-7394E0A263D9}" destId="{D9E31F41-2C51-480E-B03D-77E5532D1C27}" srcOrd="0" destOrd="0" presId="urn:microsoft.com/office/officeart/2005/8/layout/process1"/>
    <dgm:cxn modelId="{719BEDC2-6CF2-4272-B626-468FCEA52033}" type="presParOf" srcId="{3F4FAB78-BFFF-4540-B6BF-83C551E65ED2}" destId="{BAB1ED24-2B6D-4084-8F46-0006F84E036D}" srcOrd="0" destOrd="0" presId="urn:microsoft.com/office/officeart/2005/8/layout/process1"/>
    <dgm:cxn modelId="{91F60D9F-555A-4EFA-BDA8-AD229144380A}" type="presParOf" srcId="{3F4FAB78-BFFF-4540-B6BF-83C551E65ED2}" destId="{D9E31F41-2C51-480E-B03D-77E5532D1C27}" srcOrd="1" destOrd="0" presId="urn:microsoft.com/office/officeart/2005/8/layout/process1"/>
    <dgm:cxn modelId="{DE7952B5-092C-4295-BD21-70337F89C0D6}" type="presParOf" srcId="{D9E31F41-2C51-480E-B03D-77E5532D1C27}" destId="{046ED7D2-8C00-4B96-893B-700A5F50264F}" srcOrd="0" destOrd="0" presId="urn:microsoft.com/office/officeart/2005/8/layout/process1"/>
    <dgm:cxn modelId="{C0F82C5E-9524-461D-BD3F-26FF59268A01}" type="presParOf" srcId="{3F4FAB78-BFFF-4540-B6BF-83C551E65ED2}" destId="{9D770A66-7EB8-49FB-8746-85230C21C81E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3C4FA5-2331-4CA8-873D-DDCD2BB94EC9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E659529A-722B-4781-8457-7475EE4725DE}">
      <dgm:prSet phldrT="[Texto]"/>
      <dgm:spPr/>
      <dgm:t>
        <a:bodyPr/>
        <a:lstStyle/>
        <a:p>
          <a:r>
            <a:rPr lang="es-ES" dirty="0" smtClean="0"/>
            <a:t>ENTRADA</a:t>
          </a:r>
          <a:endParaRPr lang="es-ES" dirty="0"/>
        </a:p>
      </dgm:t>
    </dgm:pt>
    <dgm:pt modelId="{8ED1ED56-86C6-431E-A64E-EE56C8C19498}" type="parTrans" cxnId="{2A7D73B3-5FD1-4032-8F04-2FBE97DAEA05}">
      <dgm:prSet/>
      <dgm:spPr/>
      <dgm:t>
        <a:bodyPr/>
        <a:lstStyle/>
        <a:p>
          <a:endParaRPr lang="es-ES"/>
        </a:p>
      </dgm:t>
    </dgm:pt>
    <dgm:pt modelId="{1380551B-A57C-429F-9BBD-357D9B3910AF}" type="sibTrans" cxnId="{2A7D73B3-5FD1-4032-8F04-2FBE97DAEA05}">
      <dgm:prSet/>
      <dgm:spPr/>
      <dgm:t>
        <a:bodyPr/>
        <a:lstStyle/>
        <a:p>
          <a:endParaRPr lang="es-ES"/>
        </a:p>
      </dgm:t>
    </dgm:pt>
    <dgm:pt modelId="{920C0670-A176-4D3B-9634-5A2333072572}">
      <dgm:prSet phldrT="[Texto]"/>
      <dgm:spPr/>
      <dgm:t>
        <a:bodyPr/>
        <a:lstStyle/>
        <a:p>
          <a:r>
            <a:rPr lang="es-ES" dirty="0" smtClean="0"/>
            <a:t>PROCESO</a:t>
          </a:r>
          <a:endParaRPr lang="es-ES" dirty="0"/>
        </a:p>
      </dgm:t>
    </dgm:pt>
    <dgm:pt modelId="{1ADB2310-B9F0-4DE3-8B2D-E8C8C6D8CF53}" type="parTrans" cxnId="{0F4398C7-C3BE-4258-AAC5-BE7AC43ACA2D}">
      <dgm:prSet/>
      <dgm:spPr/>
      <dgm:t>
        <a:bodyPr/>
        <a:lstStyle/>
        <a:p>
          <a:endParaRPr lang="es-ES"/>
        </a:p>
      </dgm:t>
    </dgm:pt>
    <dgm:pt modelId="{BDAAC050-9A96-4C51-86B8-5D1231FD3259}" type="sibTrans" cxnId="{0F4398C7-C3BE-4258-AAC5-BE7AC43ACA2D}">
      <dgm:prSet/>
      <dgm:spPr/>
      <dgm:t>
        <a:bodyPr/>
        <a:lstStyle/>
        <a:p>
          <a:endParaRPr lang="es-ES"/>
        </a:p>
      </dgm:t>
    </dgm:pt>
    <dgm:pt modelId="{0D3E2F66-2637-4C2F-B4B2-04945B620F3F}">
      <dgm:prSet phldrT="[Texto]"/>
      <dgm:spPr/>
      <dgm:t>
        <a:bodyPr/>
        <a:lstStyle/>
        <a:p>
          <a:r>
            <a:rPr lang="es-ES" dirty="0" smtClean="0"/>
            <a:t>SALIDA</a:t>
          </a:r>
          <a:endParaRPr lang="es-ES" dirty="0"/>
        </a:p>
      </dgm:t>
    </dgm:pt>
    <dgm:pt modelId="{12235246-0ADE-4371-A9AD-6D2E888BB5E1}" type="parTrans" cxnId="{7D7FC498-8E99-4A2E-80CC-5DB74B919D46}">
      <dgm:prSet/>
      <dgm:spPr/>
      <dgm:t>
        <a:bodyPr/>
        <a:lstStyle/>
        <a:p>
          <a:endParaRPr lang="es-ES"/>
        </a:p>
      </dgm:t>
    </dgm:pt>
    <dgm:pt modelId="{14EC4345-D6EA-4701-B02D-85DD98DE0C89}" type="sibTrans" cxnId="{7D7FC498-8E99-4A2E-80CC-5DB74B919D46}">
      <dgm:prSet/>
      <dgm:spPr/>
      <dgm:t>
        <a:bodyPr/>
        <a:lstStyle/>
        <a:p>
          <a:endParaRPr lang="es-ES"/>
        </a:p>
      </dgm:t>
    </dgm:pt>
    <dgm:pt modelId="{86950000-0B9A-4FCF-9865-7B18AD7029EF}" type="pres">
      <dgm:prSet presAssocID="{8E3C4FA5-2331-4CA8-873D-DDCD2BB94EC9}" presName="Name0" presStyleCnt="0">
        <dgm:presLayoutVars>
          <dgm:dir/>
          <dgm:resizeHandles val="exact"/>
        </dgm:presLayoutVars>
      </dgm:prSet>
      <dgm:spPr/>
    </dgm:pt>
    <dgm:pt modelId="{EC5947F0-7004-4F56-92D7-ED9EC4AF4ABE}" type="pres">
      <dgm:prSet presAssocID="{E659529A-722B-4781-8457-7475EE4725D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801CF5-708A-4087-951E-9114F941248F}" type="pres">
      <dgm:prSet presAssocID="{1380551B-A57C-429F-9BBD-357D9B3910AF}" presName="sibTrans" presStyleLbl="sibTrans2D1" presStyleIdx="0" presStyleCnt="2"/>
      <dgm:spPr/>
      <dgm:t>
        <a:bodyPr/>
        <a:lstStyle/>
        <a:p>
          <a:endParaRPr lang="es-ES"/>
        </a:p>
      </dgm:t>
    </dgm:pt>
    <dgm:pt modelId="{154277F1-FAF4-457A-ACE4-8922FE70C4C9}" type="pres">
      <dgm:prSet presAssocID="{1380551B-A57C-429F-9BBD-357D9B3910AF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3E3E660E-AE2B-4914-9166-D7F597076259}" type="pres">
      <dgm:prSet presAssocID="{920C0670-A176-4D3B-9634-5A2333072572}" presName="node" presStyleLbl="node1" presStyleIdx="1" presStyleCnt="3" custScaleX="154766" custScaleY="19866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84560A-7B99-42B8-A0CF-6E5D0CBCF86B}" type="pres">
      <dgm:prSet presAssocID="{BDAAC050-9A96-4C51-86B8-5D1231FD3259}" presName="sibTrans" presStyleLbl="sibTrans2D1" presStyleIdx="1" presStyleCnt="2"/>
      <dgm:spPr/>
      <dgm:t>
        <a:bodyPr/>
        <a:lstStyle/>
        <a:p>
          <a:endParaRPr lang="es-ES"/>
        </a:p>
      </dgm:t>
    </dgm:pt>
    <dgm:pt modelId="{DC16D693-696D-47E9-A9E4-8E1BF2C23697}" type="pres">
      <dgm:prSet presAssocID="{BDAAC050-9A96-4C51-86B8-5D1231FD3259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43BFBA5A-5E67-4BA2-AAD8-55EDA4A6C559}" type="pres">
      <dgm:prSet presAssocID="{0D3E2F66-2637-4C2F-B4B2-04945B620F3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7D73B3-5FD1-4032-8F04-2FBE97DAEA05}" srcId="{8E3C4FA5-2331-4CA8-873D-DDCD2BB94EC9}" destId="{E659529A-722B-4781-8457-7475EE4725DE}" srcOrd="0" destOrd="0" parTransId="{8ED1ED56-86C6-431E-A64E-EE56C8C19498}" sibTransId="{1380551B-A57C-429F-9BBD-357D9B3910AF}"/>
    <dgm:cxn modelId="{2E463C43-963C-4CA7-ADE6-601697A0FE91}" type="presOf" srcId="{8E3C4FA5-2331-4CA8-873D-DDCD2BB94EC9}" destId="{86950000-0B9A-4FCF-9865-7B18AD7029EF}" srcOrd="0" destOrd="0" presId="urn:microsoft.com/office/officeart/2005/8/layout/process1"/>
    <dgm:cxn modelId="{0F4398C7-C3BE-4258-AAC5-BE7AC43ACA2D}" srcId="{8E3C4FA5-2331-4CA8-873D-DDCD2BB94EC9}" destId="{920C0670-A176-4D3B-9634-5A2333072572}" srcOrd="1" destOrd="0" parTransId="{1ADB2310-B9F0-4DE3-8B2D-E8C8C6D8CF53}" sibTransId="{BDAAC050-9A96-4C51-86B8-5D1231FD3259}"/>
    <dgm:cxn modelId="{CC7FB74B-E4D6-44E0-97EC-EBC8D85B37B2}" type="presOf" srcId="{0D3E2F66-2637-4C2F-B4B2-04945B620F3F}" destId="{43BFBA5A-5E67-4BA2-AAD8-55EDA4A6C559}" srcOrd="0" destOrd="0" presId="urn:microsoft.com/office/officeart/2005/8/layout/process1"/>
    <dgm:cxn modelId="{42648D92-1FC4-422B-A85C-3538A7496B38}" type="presOf" srcId="{BDAAC050-9A96-4C51-86B8-5D1231FD3259}" destId="{B084560A-7B99-42B8-A0CF-6E5D0CBCF86B}" srcOrd="0" destOrd="0" presId="urn:microsoft.com/office/officeart/2005/8/layout/process1"/>
    <dgm:cxn modelId="{7D7FC498-8E99-4A2E-80CC-5DB74B919D46}" srcId="{8E3C4FA5-2331-4CA8-873D-DDCD2BB94EC9}" destId="{0D3E2F66-2637-4C2F-B4B2-04945B620F3F}" srcOrd="2" destOrd="0" parTransId="{12235246-0ADE-4371-A9AD-6D2E888BB5E1}" sibTransId="{14EC4345-D6EA-4701-B02D-85DD98DE0C89}"/>
    <dgm:cxn modelId="{9DFEC20E-9326-404B-B0FA-458DAA28664B}" type="presOf" srcId="{E659529A-722B-4781-8457-7475EE4725DE}" destId="{EC5947F0-7004-4F56-92D7-ED9EC4AF4ABE}" srcOrd="0" destOrd="0" presId="urn:microsoft.com/office/officeart/2005/8/layout/process1"/>
    <dgm:cxn modelId="{BD0601F1-2D98-4FCC-9352-EB8D80CCC49E}" type="presOf" srcId="{1380551B-A57C-429F-9BBD-357D9B3910AF}" destId="{154277F1-FAF4-457A-ACE4-8922FE70C4C9}" srcOrd="1" destOrd="0" presId="urn:microsoft.com/office/officeart/2005/8/layout/process1"/>
    <dgm:cxn modelId="{BF7CE396-CC70-439E-89D7-3C202FB0DB3A}" type="presOf" srcId="{920C0670-A176-4D3B-9634-5A2333072572}" destId="{3E3E660E-AE2B-4914-9166-D7F597076259}" srcOrd="0" destOrd="0" presId="urn:microsoft.com/office/officeart/2005/8/layout/process1"/>
    <dgm:cxn modelId="{95033DE3-A3A4-41B5-81DE-10C49BDBC24E}" type="presOf" srcId="{1380551B-A57C-429F-9BBD-357D9B3910AF}" destId="{21801CF5-708A-4087-951E-9114F941248F}" srcOrd="0" destOrd="0" presId="urn:microsoft.com/office/officeart/2005/8/layout/process1"/>
    <dgm:cxn modelId="{FA788407-6C86-44F2-9FBD-86AC8AE50B29}" type="presOf" srcId="{BDAAC050-9A96-4C51-86B8-5D1231FD3259}" destId="{DC16D693-696D-47E9-A9E4-8E1BF2C23697}" srcOrd="1" destOrd="0" presId="urn:microsoft.com/office/officeart/2005/8/layout/process1"/>
    <dgm:cxn modelId="{BEA5ED12-38F4-44AA-BD33-0E5370D3B103}" type="presParOf" srcId="{86950000-0B9A-4FCF-9865-7B18AD7029EF}" destId="{EC5947F0-7004-4F56-92D7-ED9EC4AF4ABE}" srcOrd="0" destOrd="0" presId="urn:microsoft.com/office/officeart/2005/8/layout/process1"/>
    <dgm:cxn modelId="{3A66A895-19BC-43B6-B214-9127EC9E8E81}" type="presParOf" srcId="{86950000-0B9A-4FCF-9865-7B18AD7029EF}" destId="{21801CF5-708A-4087-951E-9114F941248F}" srcOrd="1" destOrd="0" presId="urn:microsoft.com/office/officeart/2005/8/layout/process1"/>
    <dgm:cxn modelId="{903F533C-954D-4D1E-B9C4-E5B2E61479CF}" type="presParOf" srcId="{21801CF5-708A-4087-951E-9114F941248F}" destId="{154277F1-FAF4-457A-ACE4-8922FE70C4C9}" srcOrd="0" destOrd="0" presId="urn:microsoft.com/office/officeart/2005/8/layout/process1"/>
    <dgm:cxn modelId="{7703583F-7DB7-4531-A91C-B2BD0C458920}" type="presParOf" srcId="{86950000-0B9A-4FCF-9865-7B18AD7029EF}" destId="{3E3E660E-AE2B-4914-9166-D7F597076259}" srcOrd="2" destOrd="0" presId="urn:microsoft.com/office/officeart/2005/8/layout/process1"/>
    <dgm:cxn modelId="{13C5BA62-2841-4083-A594-EB8BC9888F92}" type="presParOf" srcId="{86950000-0B9A-4FCF-9865-7B18AD7029EF}" destId="{B084560A-7B99-42B8-A0CF-6E5D0CBCF86B}" srcOrd="3" destOrd="0" presId="urn:microsoft.com/office/officeart/2005/8/layout/process1"/>
    <dgm:cxn modelId="{1F53FB26-185A-4FDE-922D-129CF24D1ABC}" type="presParOf" srcId="{B084560A-7B99-42B8-A0CF-6E5D0CBCF86B}" destId="{DC16D693-696D-47E9-A9E4-8E1BF2C23697}" srcOrd="0" destOrd="0" presId="urn:microsoft.com/office/officeart/2005/8/layout/process1"/>
    <dgm:cxn modelId="{E27EAE5C-D459-4AA7-96AA-7DAFC50B80FC}" type="presParOf" srcId="{86950000-0B9A-4FCF-9865-7B18AD7029EF}" destId="{43BFBA5A-5E67-4BA2-AAD8-55EDA4A6C559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E6581-A2E1-4939-BEE9-9F21447BF5D9}" type="datetimeFigureOut">
              <a:rPr lang="es-CO" smtClean="0"/>
              <a:pPr/>
              <a:t>06/03/2011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7E29B-2346-4661-AF71-41BFD523BF7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smtClean="0"/>
              <a:t>􀂙 Son interactivas e incrementales.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􀂙 Fácil de dividir el sistema en varios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subsistemas independientes.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􀂙 Se fomenta la reutilización de componentes</a:t>
            </a:r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C1BE33-C5A2-4652-BFE9-4EF53BB702D7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5C698F-F8DB-4A2D-B9B3-3C6ACF73D4D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B2C4F16-2E0E-4301-AA1B-ADAC2E14D4B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D91C18-1C77-44A9-A8C2-E3AF96505BE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401C495-4D31-4161-AA4B-06D5A941665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FD0110-DAAA-4453-BEF3-4AB6573720B8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Century Schoolbook" pitchFamily="18" charset="0"/>
                <a:cs typeface="+mn-cs"/>
              </a:defRPr>
            </a:lvl1pPr>
            <a:extLst/>
          </a:lstStyle>
          <a:p>
            <a:pPr>
              <a:defRPr/>
            </a:pPr>
            <a:r>
              <a:rPr lang="es-ES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77E6C50-6FFF-46A9-843C-264BF9819A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1DB72D0-D8B5-4294-B05E-AE0A2CC18FCE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36359E-DE57-4778-9DD1-4EB470A6A4C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A21744-A1A5-404E-96BF-1DFFE49C469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A20E27B-9923-4679-92F4-FD321025A99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1E0CE0-702D-474F-A8AF-EE274AFDE55C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6794689-CDD6-4F24-9D96-AA1FCD67501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74D49E2-26A6-45AB-87E6-9E0F7894F7A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7A5596A-C55B-4AD4-B224-D654CB90F55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BBD8A67-99E6-4B6B-89AA-4EB41BAA54D2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811A382-01C6-463E-ACA4-7FEDF42EC97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23D9D9AF-CC66-412D-873C-5DDE3D28DE8C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9B74FD5-3554-4E96-BF85-DF18049D7A2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8EC72-7A2F-4B94-A7CC-C0DAF6F3DBAF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DB61D-57E5-4AFF-A114-CF87A043EA6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fld id="{2F6C2F38-BE1D-4C21-991A-D90CB8EB2A6F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704254-ADB7-4865-A5A8-DE3826D35C0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4E92411B-5382-4454-8226-B885D16513EC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5D483C-8B37-4340-A343-1E1A15F387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A5B38C8-7BD1-4764-AAFA-AD17B69523F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5C8ED3-CE59-42C9-B563-6B365E8DC94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C4ADE454-912A-4843-803D-F23F66F9B9EB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A8EDB1-C1EE-4223-B40D-AEE0B46C64D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FDC4E-6D36-46C4-931D-F4F1F1BE4CA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8E1BF-1ADE-4204-9DD8-9CEC62A0059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CDB54799-A048-4F99-A6DC-6383DAFFC5E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A27688-0779-4E6C-82D2-5A4799A5DAF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fld id="{747C59A4-DC40-43B3-B024-C865D7DA3AB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575F6D"/>
                </a:solidFill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D529431-F817-4C2E-BBE3-F279288F12B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C7781-4B58-43C9-BE89-97170C93F4F1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40638-0565-415A-A474-11F03115C9B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FC11-C269-4A92-8B87-D287E84AF942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FCC8A-CFA3-456F-A0BF-EB6AA0F0290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5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43C3DCDE-1D9D-434D-A690-F4CE97F207C3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6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7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C28A6A-948B-46A5-8F9F-4E8F26BD9DB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BEFF7-D06A-4894-84C5-E370009B01CA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B9A1-7171-4186-A6A2-CD720AED6E1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4" name="13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B3890EF-5574-4E30-BB8C-38C2760FF0C7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4666FD-489E-4F58-8342-18EE2C9FE06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702D4DF-9A1A-427B-B59E-B1DD3F38DE17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08F163-8F11-4ACD-BEAC-29CA640FFA8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86DE32AD-E468-4680-8EB0-C05744578A48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874B8D-4A91-480E-9BEA-70A79549630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2D2F8-AFFB-4ED9-94FC-D2BF604F9FD8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E42F-66A9-4690-AF68-E8D95FDBFFA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87B7228-211F-4F25-894E-E740B16CAF7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86AB5C-07F0-4DC5-B0D6-77C8F6E12C6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A9E94-8B19-430D-97D7-A61894015953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C848-12C5-4271-8B77-BFDD2D5D5A0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19 Grupo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7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25 Grupo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1 Conector recto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29 Grupo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5 Conector recto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02576563-0F67-4977-B42C-83CEB7B5E3F2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0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6AAF73-FF9B-4CE2-890C-40D04FA7738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3A7E-1FFF-45ED-9605-44E778D3A54F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B4A80-0DF9-40AA-A8B7-A402FC39824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8A444-395F-42AD-A9C0-956E37565206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73858-27B3-4B7E-86FF-3EE62FE014B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409DE1-C1FD-4010-91CB-8B7DB43868E4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A3D4A27-F1FC-4858-8683-AB75C6F7F3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5DCBCF3-9370-4382-9A9D-D476B87E45BA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AC15A2A-61B8-4913-88F7-D01EE80625B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D9D7F38-FA94-457C-B16D-F386958C5677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91C7750-4CF2-4D40-B76A-D774513788C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5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4610BD13-2ABC-433B-A16A-288F927AACC3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8783A8D6-A74C-4A89-ADFB-DBD6C53CFE6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0B44279-1B55-44BA-8F5B-AAD5BF3302E8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rgbClr val="575F6D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023244-B498-4B03-8F32-58432446808C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78CEAE2-A2A1-4EE5-B928-E1468F2B7860}" type="datetime1">
              <a:rPr lang="es-CO"/>
              <a:pPr>
                <a:defRPr/>
              </a:pPr>
              <a:t>06/03/2011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D6ECFF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5F38FA0-B2CE-4A77-A8D7-BE610D3B157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 </a:t>
            </a:r>
            <a:r>
              <a:rPr lang="es-CO" i="1" dirty="0" smtClean="0"/>
              <a:t>Especificación de requerimientos 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Análisis de sistemas</a:t>
            </a:r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8A2A87-A7E9-49BC-A054-948987124351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2500306"/>
            <a:ext cx="6172200" cy="1643074"/>
          </a:xfrm>
        </p:spPr>
        <p:txBody>
          <a:bodyPr>
            <a:normAutofit/>
          </a:bodyPr>
          <a:lstStyle/>
          <a:p>
            <a:pPr algn="ctr"/>
            <a:r>
              <a:rPr lang="es-CO" i="1" dirty="0" smtClean="0"/>
              <a:t>HERRAMIENTAS DE ESPECIFICACIÓN: </a:t>
            </a:r>
            <a:r>
              <a:rPr lang="es-CO" dirty="0" smtClean="0"/>
              <a:t>MODELADO </a:t>
            </a:r>
            <a:r>
              <a:rPr lang="es-CO" dirty="0" smtClean="0"/>
              <a:t>DE DATOS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2000" i="1" dirty="0" smtClean="0"/>
              <a:t>Diagramas entidad/relación (E/R) 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14380"/>
          </a:xfrm>
        </p:spPr>
        <p:txBody>
          <a:bodyPr/>
          <a:lstStyle/>
          <a:p>
            <a:r>
              <a:rPr lang="es-CO" dirty="0" smtClean="0"/>
              <a:t>COMPONENTES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829576" cy="5473844"/>
          </a:xfrm>
        </p:spPr>
        <p:txBody>
          <a:bodyPr/>
          <a:lstStyle/>
          <a:p>
            <a:r>
              <a:rPr lang="es-CO" dirty="0" smtClean="0"/>
              <a:t>Entidades (conceptos de interés) </a:t>
            </a:r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Relaciones (asociaciones entre entidades) </a:t>
            </a:r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Atributos (características de las entidades) </a:t>
            </a:r>
          </a:p>
          <a:p>
            <a:endParaRPr lang="es-CO" dirty="0" smtClean="0"/>
          </a:p>
          <a:p>
            <a:r>
              <a:rPr lang="es-CO" dirty="0" err="1" smtClean="0"/>
              <a:t>Cardinalidad</a:t>
            </a:r>
            <a:r>
              <a:rPr lang="es-CO" dirty="0" smtClean="0"/>
              <a:t>: uno-a-uno, uno-a-muchos, muchos-a-muchos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7" name="6 Decisión"/>
          <p:cNvSpPr/>
          <p:nvPr/>
        </p:nvSpPr>
        <p:spPr>
          <a:xfrm>
            <a:off x="6858016" y="2143116"/>
            <a:ext cx="857256" cy="78581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Proceso"/>
          <p:cNvSpPr/>
          <p:nvPr/>
        </p:nvSpPr>
        <p:spPr>
          <a:xfrm>
            <a:off x="5572132" y="1142984"/>
            <a:ext cx="1643074" cy="428628"/>
          </a:xfrm>
          <a:prstGeom prst="flowChart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/>
          <p:cNvSpPr/>
          <p:nvPr/>
        </p:nvSpPr>
        <p:spPr>
          <a:xfrm>
            <a:off x="7000892" y="3786190"/>
            <a:ext cx="1143008" cy="35719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392769"/>
            <a:ext cx="8183562" cy="536561"/>
          </a:xfrm>
        </p:spPr>
        <p:txBody>
          <a:bodyPr>
            <a:normAutofit/>
          </a:bodyPr>
          <a:lstStyle/>
          <a:p>
            <a:pPr algn="r"/>
            <a:r>
              <a:rPr lang="es-CO" sz="2400" dirty="0" smtClean="0"/>
              <a:t>DIAGRAMA ENTIDAD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31629"/>
            <a:ext cx="7835512" cy="465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Proceso"/>
          <p:cNvSpPr/>
          <p:nvPr/>
        </p:nvSpPr>
        <p:spPr>
          <a:xfrm>
            <a:off x="642910" y="492919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Proceso"/>
          <p:cNvSpPr/>
          <p:nvPr/>
        </p:nvSpPr>
        <p:spPr>
          <a:xfrm>
            <a:off x="795310" y="64291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13</a:t>
            </a:fld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2955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14</a:t>
            </a:fld>
            <a:endParaRPr lang="es-C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95316"/>
            <a:ext cx="780097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15</a:t>
            </a:fld>
            <a:endParaRPr lang="es-C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056" y="642918"/>
            <a:ext cx="793680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16</a:t>
            </a:fld>
            <a:endParaRPr lang="es-C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08826" cy="521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TIPOS DE ATRIBUTOS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Atómicos o compuestos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CO" dirty="0" smtClean="0"/>
              <a:t>Claves - subrayados</a:t>
            </a:r>
            <a:endParaRPr lang="es-CO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01C495-4D31-4161-AA4B-06D5A9416657}" type="slidenum">
              <a:rPr lang="es-CO" smtClean="0"/>
              <a:pPr>
                <a:defRPr/>
              </a:pPr>
              <a:t>17</a:t>
            </a:fld>
            <a:endParaRPr lang="es-CO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428736"/>
            <a:ext cx="3857653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8013" y="1428736"/>
            <a:ext cx="3930650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562" cy="908049"/>
          </a:xfrm>
        </p:spPr>
        <p:txBody>
          <a:bodyPr>
            <a:normAutofit/>
          </a:bodyPr>
          <a:lstStyle/>
          <a:p>
            <a:r>
              <a:rPr lang="es-CO" sz="2400" dirty="0" smtClean="0"/>
              <a:t>CARDINALIDAD DE UNA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18</a:t>
            </a:fld>
            <a:endParaRPr lang="es-CO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884159" cy="50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846158"/>
          </a:xfrm>
        </p:spPr>
        <p:txBody>
          <a:bodyPr/>
          <a:lstStyle/>
          <a:p>
            <a:r>
              <a:rPr lang="es-CO" dirty="0" smtClean="0"/>
              <a:t> </a:t>
            </a:r>
            <a:r>
              <a:rPr lang="es-CO" i="1" dirty="0" smtClean="0"/>
              <a:t>Especificación de requerimientos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1. Requerimientos funcionales y no funcionales </a:t>
            </a:r>
          </a:p>
          <a:p>
            <a:pPr>
              <a:buNone/>
            </a:pP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es-CO" b="1" dirty="0" smtClean="0"/>
              <a:t> </a:t>
            </a:r>
            <a:r>
              <a:rPr lang="es-CO" b="1" dirty="0" smtClean="0">
                <a:solidFill>
                  <a:schemeClr val="accent1">
                    <a:lumMod val="75000"/>
                  </a:schemeClr>
                </a:solidFill>
              </a:rPr>
              <a:t>Especificación de requerimientos en lenguaje natural </a:t>
            </a:r>
          </a:p>
          <a:p>
            <a:pPr>
              <a:buNone/>
            </a:pPr>
            <a:r>
              <a:rPr lang="es-CO" b="1" dirty="0" smtClean="0"/>
              <a:t>3. Herramientas de especificación </a:t>
            </a:r>
          </a:p>
          <a:p>
            <a:pPr lvl="1"/>
            <a:r>
              <a:rPr lang="es-CO" b="1" dirty="0" smtClean="0"/>
              <a:t>Modelado de datos </a:t>
            </a:r>
          </a:p>
          <a:p>
            <a:pPr lvl="3"/>
            <a:r>
              <a:rPr lang="es-CO" dirty="0" smtClean="0"/>
              <a:t>Diagramas entidad/relación </a:t>
            </a:r>
          </a:p>
          <a:p>
            <a:pPr lvl="3"/>
            <a:r>
              <a:rPr lang="es-CO" dirty="0" smtClean="0"/>
              <a:t>Diagramas de clases en UML </a:t>
            </a:r>
          </a:p>
          <a:p>
            <a:pPr lvl="3"/>
            <a:r>
              <a:rPr lang="es-CO" dirty="0" smtClean="0"/>
              <a:t>Diccionarios de datos </a:t>
            </a:r>
          </a:p>
          <a:p>
            <a:pPr lvl="1"/>
            <a:r>
              <a:rPr lang="es-CO" b="1" dirty="0" smtClean="0"/>
              <a:t>Modelado de procesos </a:t>
            </a:r>
          </a:p>
          <a:p>
            <a:pPr lvl="3"/>
            <a:r>
              <a:rPr lang="es-CO" dirty="0" smtClean="0"/>
              <a:t>Diagramas de flujo de datos </a:t>
            </a:r>
          </a:p>
          <a:p>
            <a:pPr lvl="3"/>
            <a:r>
              <a:rPr lang="es-CO" dirty="0" smtClean="0"/>
              <a:t>Casos de uso </a:t>
            </a:r>
          </a:p>
          <a:p>
            <a:r>
              <a:rPr lang="es-CO" b="1" dirty="0" smtClean="0"/>
              <a:t>4. Documento de especificación del sistema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642910" y="714356"/>
          <a:ext cx="7643866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F614C-2C3C-4341-AC46-81EBA5523DF1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sp>
        <p:nvSpPr>
          <p:cNvPr id="45060" name="4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A7A399"/>
                </a:solidFill>
              </a:rPr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/>
              <a:t>COMPARACIONES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71500" y="1071563"/>
            <a:ext cx="3932238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Metodologías orientadas a procesos</a:t>
            </a:r>
          </a:p>
          <a:p>
            <a:pPr algn="ctr" eaLnBrk="1" hangingPunct="1">
              <a:defRPr/>
            </a:pPr>
            <a:endParaRPr lang="es-ES" sz="2000" dirty="0">
              <a:solidFill>
                <a:schemeClr val="accent1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86313" y="1500188"/>
            <a:ext cx="3932237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2000" dirty="0" smtClean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Metodologías orientadas a datos</a:t>
            </a:r>
          </a:p>
          <a:p>
            <a:pPr algn="ctr" eaLnBrk="1" hangingPunct="1">
              <a:defRPr/>
            </a:pPr>
            <a:endParaRPr lang="es-ES" sz="2000" dirty="0">
              <a:solidFill>
                <a:srgbClr val="C00000"/>
              </a:solidFill>
            </a:endParaRPr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sz="quarter" idx="2"/>
          </p:nvPr>
        </p:nvGraphicFramePr>
        <p:xfrm>
          <a:off x="5286380" y="2571744"/>
          <a:ext cx="3286148" cy="2560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6 Marcador de contenido"/>
          <p:cNvGraphicFramePr>
            <a:graphicFrameLocks noGrp="1"/>
          </p:cNvGraphicFramePr>
          <p:nvPr>
            <p:ph sz="quarter" idx="4"/>
          </p:nvPr>
        </p:nvGraphicFramePr>
        <p:xfrm>
          <a:off x="571472" y="1357298"/>
          <a:ext cx="4071966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43E63-9AF5-4A3F-A361-2F9278E24993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571472" y="214289"/>
            <a:ext cx="7715304" cy="1428761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Metodologías orientadas a procesos</a:t>
            </a:r>
            <a:endParaRPr lang="es-ES" dirty="0"/>
          </a:p>
        </p:txBody>
      </p:sp>
      <p:sp>
        <p:nvSpPr>
          <p:cNvPr id="47107" name="2 Marcador de contenido"/>
          <p:cNvSpPr>
            <a:spLocks noGrp="1"/>
          </p:cNvSpPr>
          <p:nvPr>
            <p:ph type="subTitle" idx="1"/>
          </p:nvPr>
        </p:nvSpPr>
        <p:spPr>
          <a:xfrm>
            <a:off x="4500563" y="1500188"/>
            <a:ext cx="4643437" cy="5357812"/>
          </a:xfrm>
        </p:spPr>
        <p:txBody>
          <a:bodyPr/>
          <a:lstStyle/>
          <a:p>
            <a:pPr marR="0" algn="just" eaLnBrk="1" hangingPunct="1"/>
            <a:r>
              <a:rPr lang="es-ES" sz="2000" b="1" smtClean="0">
                <a:solidFill>
                  <a:srgbClr val="002060"/>
                </a:solidFill>
              </a:rPr>
              <a:t>Utilizan un enfoque de descomposición descendente para evaluar los procesos del espacio del problema y los flujos de datos con los que están conectados</a:t>
            </a:r>
          </a:p>
          <a:p>
            <a:pPr marR="0" algn="just" eaLnBrk="1" hangingPunct="1"/>
            <a:r>
              <a:rPr lang="es-ES" sz="1800" b="1" smtClean="0">
                <a:solidFill>
                  <a:srgbClr val="002060"/>
                </a:solidFill>
              </a:rPr>
              <a:t>Representantes</a:t>
            </a:r>
            <a:r>
              <a:rPr lang="es-ES" sz="2000" b="1" smtClean="0">
                <a:solidFill>
                  <a:srgbClr val="002060"/>
                </a:solidFill>
              </a:rPr>
              <a:t> de éste grupo son las metodologías de análisis y diseño estructurado como:</a:t>
            </a:r>
          </a:p>
          <a:p>
            <a:pPr marR="0" algn="just" eaLnBrk="1" hangingPunct="1"/>
            <a:endParaRPr lang="es-ES" sz="20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rgbClr val="002060"/>
                </a:solidFill>
              </a:rPr>
              <a:t>Merise [Tardieu et al., 1986]</a:t>
            </a:r>
            <a:endParaRPr lang="es-ES" sz="16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rgbClr val="002060"/>
                </a:solidFill>
              </a:rPr>
              <a:t>YSM (Yourdon Systems Method) [Yourdon Inc., 1993]</a:t>
            </a:r>
            <a:endParaRPr lang="es-ES" sz="1600" b="1" smtClean="0">
              <a:solidFill>
                <a:srgbClr val="002060"/>
              </a:solidFill>
            </a:endParaRPr>
          </a:p>
          <a:p>
            <a:pPr lvl="1" algn="just" eaLnBrk="1" hangingPunct="1">
              <a:buFont typeface="Arial" charset="0"/>
              <a:buChar char="•"/>
            </a:pPr>
            <a:r>
              <a:rPr lang="en-US" sz="1600" b="1" smtClean="0">
                <a:solidFill>
                  <a:schemeClr val="bg1"/>
                </a:solidFill>
              </a:rPr>
              <a:t>SSADM (Structured Systems Analysis and Design Method) [Ashworth y </a:t>
            </a:r>
            <a:r>
              <a:rPr lang="en-US" sz="1600" b="1" smtClean="0">
                <a:solidFill>
                  <a:srgbClr val="002060"/>
                </a:solidFill>
              </a:rPr>
              <a:t>Goodland,</a:t>
            </a:r>
            <a:r>
              <a:rPr lang="es-ES" sz="1600" b="1" smtClean="0">
                <a:solidFill>
                  <a:srgbClr val="002060"/>
                </a:solidFill>
              </a:rPr>
              <a:t>1990]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es-ES" sz="1600" b="1" smtClean="0">
                <a:solidFill>
                  <a:srgbClr val="002060"/>
                </a:solidFill>
              </a:rPr>
              <a:t>METRICA v.2.1 [MAP, 1995]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es-ES" sz="1600" b="1" smtClean="0">
                <a:solidFill>
                  <a:srgbClr val="002060"/>
                </a:solidFill>
              </a:rPr>
              <a:t>METRICA v3.0 (Parcialmente) [MAP, 2001]</a:t>
            </a:r>
          </a:p>
          <a:p>
            <a:pPr marR="0" algn="just" eaLnBrk="1" hangingPunct="1"/>
            <a:endParaRPr lang="es-ES" sz="2000" b="1" smtClean="0">
              <a:solidFill>
                <a:srgbClr val="002060"/>
              </a:solidFill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8625"/>
            <a:ext cx="85725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6" descr="http://www.virtual.unal.edu.co/cursos/sedes/manizales/4060030/lecciones/Capitulo%204/images/sistemapedid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41481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BE209-5300-427B-8C5B-F9DE0581786E}" type="slidenum">
              <a:rPr lang="es-CO" smtClean="0"/>
              <a:pPr>
                <a:defRPr/>
              </a:pPr>
              <a:t>5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714375" y="0"/>
            <a:ext cx="8229600" cy="1162050"/>
          </a:xfrm>
        </p:spPr>
        <p:txBody>
          <a:bodyPr/>
          <a:lstStyle/>
          <a:p>
            <a:pPr>
              <a:defRPr/>
            </a:pPr>
            <a:r>
              <a:rPr lang="es-ES" sz="4000" dirty="0" smtClean="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Metodologías orientadas datos</a:t>
            </a:r>
            <a:endParaRPr lang="es-ES" sz="4000" dirty="0"/>
          </a:p>
        </p:txBody>
      </p:sp>
      <p:sp>
        <p:nvSpPr>
          <p:cNvPr id="48131" name="2 Marcador de contenido"/>
          <p:cNvSpPr>
            <a:spLocks noGrp="1"/>
          </p:cNvSpPr>
          <p:nvPr>
            <p:ph sz="half" idx="1"/>
          </p:nvPr>
        </p:nvSpPr>
        <p:spPr>
          <a:xfrm>
            <a:off x="4143375" y="1428750"/>
            <a:ext cx="4714875" cy="5357813"/>
          </a:xfrm>
        </p:spPr>
        <p:txBody>
          <a:bodyPr/>
          <a:lstStyle/>
          <a:p>
            <a:r>
              <a:rPr lang="es-ES" sz="2000" dirty="0" smtClean="0"/>
              <a:t>Las actividades de análisis comienzan evaluando en primer lugar los datos y sus interrelaciones para determinar la arquitectura de datos subyacente</a:t>
            </a:r>
          </a:p>
          <a:p>
            <a:r>
              <a:rPr lang="es-ES" sz="2000" dirty="0" smtClean="0"/>
              <a:t>Cuando esta arquitectura está definida, se definen las salidas a producir y los procesos y entradas necesarios para obtenerlas</a:t>
            </a:r>
          </a:p>
          <a:p>
            <a:r>
              <a:rPr lang="en-US" sz="2000" dirty="0" err="1" smtClean="0"/>
              <a:t>Representantes</a:t>
            </a:r>
            <a:endParaRPr lang="es-ES" sz="2000" dirty="0" smtClean="0"/>
          </a:p>
          <a:p>
            <a:pPr lvl="1"/>
            <a:r>
              <a:rPr lang="en-US" sz="1600" dirty="0" smtClean="0"/>
              <a:t>JSP (Jackson Structured Programming) [Jackson, 1975]</a:t>
            </a:r>
            <a:endParaRPr lang="es-ES" sz="1600" dirty="0" smtClean="0"/>
          </a:p>
          <a:p>
            <a:pPr lvl="1"/>
            <a:r>
              <a:rPr lang="en-US" sz="1600" dirty="0" smtClean="0"/>
              <a:t>JSD (Jackson Structured Design) [Jackson, 1983]</a:t>
            </a:r>
            <a:endParaRPr lang="es-ES" sz="1600" dirty="0" smtClean="0"/>
          </a:p>
          <a:p>
            <a:pPr lvl="1"/>
            <a:r>
              <a:rPr lang="en-US" sz="1600" dirty="0" smtClean="0"/>
              <a:t>LCP (Logical Construction Program) [</a:t>
            </a:r>
            <a:r>
              <a:rPr lang="en-US" sz="1600" dirty="0" err="1" smtClean="0"/>
              <a:t>Warnier</a:t>
            </a:r>
            <a:r>
              <a:rPr lang="en-US" sz="1600" dirty="0" smtClean="0"/>
              <a:t>, 1974]</a:t>
            </a:r>
            <a:endParaRPr lang="es-ES" sz="1600" dirty="0" smtClean="0"/>
          </a:p>
          <a:p>
            <a:pPr lvl="1"/>
            <a:r>
              <a:rPr lang="es-ES" sz="1600" dirty="0" smtClean="0"/>
              <a:t>DESD (Desarrollo de Sistemas Estructurados de Datos), también conocido como metodología </a:t>
            </a:r>
            <a:r>
              <a:rPr lang="es-ES" sz="1600" dirty="0" err="1" smtClean="0"/>
              <a:t>Warnier-Orr</a:t>
            </a:r>
            <a:r>
              <a:rPr lang="es-ES" sz="1600" dirty="0" smtClean="0"/>
              <a:t> [</a:t>
            </a:r>
            <a:r>
              <a:rPr lang="es-ES" sz="1600" dirty="0" err="1" smtClean="0"/>
              <a:t>Orr</a:t>
            </a:r>
            <a:r>
              <a:rPr lang="es-ES" sz="1600" dirty="0" smtClean="0"/>
              <a:t>, 1977]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27050"/>
            <a:ext cx="85725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787DB-9AF5-4A40-BE8A-C69478F74AEA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39874"/>
            <a:ext cx="4071966" cy="358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725487"/>
          </a:xfrm>
        </p:spPr>
        <p:txBody>
          <a:bodyPr/>
          <a:lstStyle/>
          <a:p>
            <a:pPr>
              <a:defRPr/>
            </a:pPr>
            <a:r>
              <a:rPr lang="es-ES" dirty="0" smtClean="0">
                <a:latin typeface="+mj-lt"/>
              </a:rPr>
              <a:t>Orientadas a objetos </a:t>
            </a:r>
            <a:endParaRPr lang="es-ES" dirty="0">
              <a:latin typeface="+mj-lt"/>
            </a:endParaRPr>
          </a:p>
        </p:txBody>
      </p:sp>
      <p:sp>
        <p:nvSpPr>
          <p:cNvPr id="51203" name="2 Marcador de contenido"/>
          <p:cNvSpPr>
            <a:spLocks noGrp="1"/>
          </p:cNvSpPr>
          <p:nvPr>
            <p:ph sz="quarter" idx="1"/>
          </p:nvPr>
        </p:nvSpPr>
        <p:spPr>
          <a:xfrm>
            <a:off x="3929063" y="928688"/>
            <a:ext cx="4714875" cy="5545137"/>
          </a:xfrm>
        </p:spPr>
        <p:txBody>
          <a:bodyPr/>
          <a:lstStyle/>
          <a:p>
            <a:pPr algn="just"/>
            <a:r>
              <a:rPr lang="es-ES" sz="2000" b="1" smtClean="0"/>
              <a:t>Se fundamentan en la integración de los dos aspectos de los sistemas de información: datos y procesos</a:t>
            </a:r>
          </a:p>
          <a:p>
            <a:pPr algn="just"/>
            <a:r>
              <a:rPr lang="es-ES" sz="2000" b="1" smtClean="0"/>
              <a:t>En este paradigma un sistema se concibe como un conjunto de objetos que se comunican entre sí mediante mensajes</a:t>
            </a:r>
          </a:p>
          <a:p>
            <a:pPr algn="just"/>
            <a:r>
              <a:rPr lang="es-ES" sz="2000" b="1" smtClean="0"/>
              <a:t>El objeto encapsula datos y operaciones</a:t>
            </a:r>
          </a:p>
          <a:p>
            <a:pPr algn="just"/>
            <a:r>
              <a:rPr lang="es-ES" sz="2000" b="1" smtClean="0"/>
              <a:t>Este enfoque permite un modelado más natural del mundo real y facilita enormemente la reutilización del software</a:t>
            </a:r>
          </a:p>
          <a:p>
            <a:pPr algn="just"/>
            <a:endParaRPr lang="es-ES" sz="2000" b="1" smtClean="0"/>
          </a:p>
        </p:txBody>
      </p:sp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321468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5D5F34-A1B5-44A7-940A-03E76857E110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  <p:sp>
        <p:nvSpPr>
          <p:cNvPr id="51206" name="5 Marcador de pie de página"/>
          <p:cNvSpPr>
            <a:spLocks noGrp="1"/>
          </p:cNvSpPr>
          <p:nvPr>
            <p:ph type="ftr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217862" y="3211513"/>
            <a:ext cx="6308725" cy="457200"/>
          </a:xfrm>
        </p:spPr>
        <p:txBody>
          <a:bodyPr/>
          <a:lstStyle/>
          <a:p>
            <a:pPr>
              <a:defRPr/>
            </a:pPr>
            <a:r>
              <a:rPr lang="es-ES" sz="2400" dirty="0" smtClean="0">
                <a:latin typeface="+mj-lt"/>
              </a:rPr>
              <a:t> Metodologías Orientadas a objetos</a:t>
            </a:r>
            <a:endParaRPr lang="es-ES" sz="2400" dirty="0">
              <a:latin typeface="+mj-lt"/>
            </a:endParaRPr>
          </a:p>
        </p:txBody>
      </p:sp>
      <p:sp>
        <p:nvSpPr>
          <p:cNvPr id="52227" name="2 Marcador de texto"/>
          <p:cNvSpPr>
            <a:spLocks noGrp="1"/>
          </p:cNvSpPr>
          <p:nvPr>
            <p:ph type="body" idx="2"/>
          </p:nvPr>
        </p:nvSpPr>
        <p:spPr>
          <a:xfrm>
            <a:off x="6429375" y="274638"/>
            <a:ext cx="2428875" cy="6583362"/>
          </a:xfrm>
        </p:spPr>
        <p:txBody>
          <a:bodyPr/>
          <a:lstStyle/>
          <a:p>
            <a:r>
              <a:rPr lang="es-ES" smtClean="0"/>
              <a:t>Gran cantidad de representantes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los datos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OMT </a:t>
            </a:r>
            <a:r>
              <a:rPr lang="es-ES" smtClean="0"/>
              <a:t>(Object Modeling Technique) [Rumbaugh et al., 1991]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Fusion </a:t>
            </a:r>
            <a:r>
              <a:rPr lang="es-ES" smtClean="0"/>
              <a:t>[Coleman et al., 1994]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las responsabilidades</a:t>
            </a:r>
          </a:p>
          <a:p>
            <a:pPr lvl="1">
              <a:buFont typeface="Arial" charset="0"/>
              <a:buChar char="•"/>
            </a:pPr>
            <a:r>
              <a:rPr lang="en-US" b="1" smtClean="0"/>
              <a:t>RDD </a:t>
            </a:r>
            <a:r>
              <a:rPr lang="en-US" smtClean="0"/>
              <a:t>(Responsibility Driven Design) [Wirfs-Brock et al., 1990]</a:t>
            </a:r>
            <a:endParaRPr lang="es-ES" smtClean="0"/>
          </a:p>
          <a:p>
            <a:pPr lvl="1">
              <a:buFont typeface="Arial" charset="0"/>
              <a:buChar char="•"/>
            </a:pPr>
            <a:r>
              <a:rPr lang="en-US" b="1" smtClean="0"/>
              <a:t>OBA </a:t>
            </a:r>
            <a:r>
              <a:rPr lang="en-US" smtClean="0"/>
              <a:t>(Object Behavior Analysis) [Rubin y Goldberg, 1992]</a:t>
            </a:r>
            <a:endParaRPr lang="es-ES" smtClean="0"/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los casos de uso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Objectory </a:t>
            </a:r>
            <a:r>
              <a:rPr lang="es-ES" smtClean="0"/>
              <a:t>[Jacobson et al., 1992]</a:t>
            </a:r>
          </a:p>
          <a:p>
            <a:pPr lvl="1">
              <a:buFont typeface="Arial" charset="0"/>
              <a:buChar char="•"/>
            </a:pPr>
            <a:r>
              <a:rPr lang="es-ES" b="1" smtClean="0"/>
              <a:t>Proceso Unificado </a:t>
            </a:r>
            <a:r>
              <a:rPr lang="es-ES" smtClean="0"/>
              <a:t>[Jacobson et al., 1999]</a:t>
            </a:r>
          </a:p>
          <a:p>
            <a:pPr>
              <a:buFont typeface="Arial" charset="0"/>
              <a:buChar char="•"/>
            </a:pPr>
            <a:r>
              <a:rPr lang="es-ES" smtClean="0"/>
              <a:t>Metodologías dirigidas por estados</a:t>
            </a:r>
          </a:p>
          <a:p>
            <a:pPr>
              <a:buFont typeface="Arial" charset="0"/>
              <a:buChar char="•"/>
            </a:pPr>
            <a:r>
              <a:rPr lang="es-ES" b="1" smtClean="0"/>
              <a:t>Metodología de Shlaer y Mellor </a:t>
            </a:r>
            <a:r>
              <a:rPr lang="es-ES" smtClean="0"/>
              <a:t>[Shlaer y Mellor, 1992]</a:t>
            </a:r>
          </a:p>
          <a:p>
            <a:endParaRPr lang="es-ES" smtClean="0"/>
          </a:p>
        </p:txBody>
      </p:sp>
      <p:grpSp>
        <p:nvGrpSpPr>
          <p:cNvPr id="3" name="Group 2"/>
          <p:cNvGrpSpPr>
            <a:grpSpLocks noGrp="1"/>
          </p:cNvGrpSpPr>
          <p:nvPr>
            <p:ph sz="quarter" idx="1"/>
          </p:nvPr>
        </p:nvGrpSpPr>
        <p:grpSpPr bwMode="auto">
          <a:xfrm>
            <a:off x="857250" y="1643063"/>
            <a:ext cx="4838700" cy="3459162"/>
            <a:chOff x="2047" y="2053"/>
            <a:chExt cx="7802" cy="5400"/>
          </a:xfrm>
        </p:grpSpPr>
        <p:sp>
          <p:nvSpPr>
            <p:cNvPr id="52248" name="Rectangle 3"/>
            <p:cNvSpPr>
              <a:spLocks noChangeArrowheads="1"/>
            </p:cNvSpPr>
            <p:nvPr/>
          </p:nvSpPr>
          <p:spPr bwMode="auto">
            <a:xfrm>
              <a:off x="2182" y="6916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</a:endParaRPr>
            </a:p>
            <a:p>
              <a:endParaRPr lang="es-ES"/>
            </a:p>
          </p:txBody>
        </p:sp>
        <p:sp>
          <p:nvSpPr>
            <p:cNvPr id="52249" name="Freeform 4"/>
            <p:cNvSpPr>
              <a:spLocks/>
            </p:cNvSpPr>
            <p:nvPr/>
          </p:nvSpPr>
          <p:spPr bwMode="auto">
            <a:xfrm>
              <a:off x="3454" y="4869"/>
              <a:ext cx="2520" cy="2220"/>
            </a:xfrm>
            <a:custGeom>
              <a:avLst/>
              <a:gdLst>
                <a:gd name="T0" fmla="*/ 1156 w 2520"/>
                <a:gd name="T1" fmla="*/ 3 h 2220"/>
                <a:gd name="T2" fmla="*/ 957 w 2520"/>
                <a:gd name="T3" fmla="*/ 32 h 2220"/>
                <a:gd name="T4" fmla="*/ 769 w 2520"/>
                <a:gd name="T5" fmla="*/ 87 h 2220"/>
                <a:gd name="T6" fmla="*/ 596 w 2520"/>
                <a:gd name="T7" fmla="*/ 166 h 2220"/>
                <a:gd name="T8" fmla="*/ 439 w 2520"/>
                <a:gd name="T9" fmla="*/ 267 h 2220"/>
                <a:gd name="T10" fmla="*/ 303 w 2520"/>
                <a:gd name="T11" fmla="*/ 387 h 2220"/>
                <a:gd name="T12" fmla="*/ 188 w 2520"/>
                <a:gd name="T13" fmla="*/ 525 h 2220"/>
                <a:gd name="T14" fmla="*/ 98 w 2520"/>
                <a:gd name="T15" fmla="*/ 677 h 2220"/>
                <a:gd name="T16" fmla="*/ 36 w 2520"/>
                <a:gd name="T17" fmla="*/ 843 h 2220"/>
                <a:gd name="T18" fmla="*/ 4 w 2520"/>
                <a:gd name="T19" fmla="*/ 1018 h 2220"/>
                <a:gd name="T20" fmla="*/ 4 w 2520"/>
                <a:gd name="T21" fmla="*/ 1201 h 2220"/>
                <a:gd name="T22" fmla="*/ 36 w 2520"/>
                <a:gd name="T23" fmla="*/ 1376 h 2220"/>
                <a:gd name="T24" fmla="*/ 99 w 2520"/>
                <a:gd name="T25" fmla="*/ 1542 h 2220"/>
                <a:gd name="T26" fmla="*/ 188 w 2520"/>
                <a:gd name="T27" fmla="*/ 1694 h 2220"/>
                <a:gd name="T28" fmla="*/ 303 w 2520"/>
                <a:gd name="T29" fmla="*/ 1832 h 2220"/>
                <a:gd name="T30" fmla="*/ 439 w 2520"/>
                <a:gd name="T31" fmla="*/ 1952 h 2220"/>
                <a:gd name="T32" fmla="*/ 596 w 2520"/>
                <a:gd name="T33" fmla="*/ 2053 h 2220"/>
                <a:gd name="T34" fmla="*/ 769 w 2520"/>
                <a:gd name="T35" fmla="*/ 2132 h 2220"/>
                <a:gd name="T36" fmla="*/ 957 w 2520"/>
                <a:gd name="T37" fmla="*/ 2187 h 2220"/>
                <a:gd name="T38" fmla="*/ 1156 w 2520"/>
                <a:gd name="T39" fmla="*/ 2216 h 2220"/>
                <a:gd name="T40" fmla="*/ 1363 w 2520"/>
                <a:gd name="T41" fmla="*/ 2216 h 2220"/>
                <a:gd name="T42" fmla="*/ 1562 w 2520"/>
                <a:gd name="T43" fmla="*/ 2187 h 2220"/>
                <a:gd name="T44" fmla="*/ 1750 w 2520"/>
                <a:gd name="T45" fmla="*/ 2132 h 2220"/>
                <a:gd name="T46" fmla="*/ 1923 w 2520"/>
                <a:gd name="T47" fmla="*/ 2053 h 2220"/>
                <a:gd name="T48" fmla="*/ 2080 w 2520"/>
                <a:gd name="T49" fmla="*/ 1952 h 2220"/>
                <a:gd name="T50" fmla="*/ 2216 w 2520"/>
                <a:gd name="T51" fmla="*/ 1832 h 2220"/>
                <a:gd name="T52" fmla="*/ 2331 w 2520"/>
                <a:gd name="T53" fmla="*/ 1694 h 2220"/>
                <a:gd name="T54" fmla="*/ 2421 w 2520"/>
                <a:gd name="T55" fmla="*/ 1542 h 2220"/>
                <a:gd name="T56" fmla="*/ 2483 w 2520"/>
                <a:gd name="T57" fmla="*/ 1376 h 2220"/>
                <a:gd name="T58" fmla="*/ 2515 w 2520"/>
                <a:gd name="T59" fmla="*/ 1201 h 2220"/>
                <a:gd name="T60" fmla="*/ 2515 w 2520"/>
                <a:gd name="T61" fmla="*/ 1018 h 2220"/>
                <a:gd name="T62" fmla="*/ 2483 w 2520"/>
                <a:gd name="T63" fmla="*/ 843 h 2220"/>
                <a:gd name="T64" fmla="*/ 2421 w 2520"/>
                <a:gd name="T65" fmla="*/ 677 h 2220"/>
                <a:gd name="T66" fmla="*/ 2331 w 2520"/>
                <a:gd name="T67" fmla="*/ 525 h 2220"/>
                <a:gd name="T68" fmla="*/ 2216 w 2520"/>
                <a:gd name="T69" fmla="*/ 387 h 2220"/>
                <a:gd name="T70" fmla="*/ 2080 w 2520"/>
                <a:gd name="T71" fmla="*/ 267 h 2220"/>
                <a:gd name="T72" fmla="*/ 1923 w 2520"/>
                <a:gd name="T73" fmla="*/ 166 h 2220"/>
                <a:gd name="T74" fmla="*/ 1750 w 2520"/>
                <a:gd name="T75" fmla="*/ 87 h 2220"/>
                <a:gd name="T76" fmla="*/ 1562 w 2520"/>
                <a:gd name="T77" fmla="*/ 32 h 2220"/>
                <a:gd name="T78" fmla="*/ 1363 w 2520"/>
                <a:gd name="T79" fmla="*/ 3 h 22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20"/>
                <a:gd name="T121" fmla="*/ 0 h 2220"/>
                <a:gd name="T122" fmla="*/ 2520 w 2520"/>
                <a:gd name="T123" fmla="*/ 2220 h 22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20" h="2220">
                  <a:moveTo>
                    <a:pt x="1260" y="0"/>
                  </a:moveTo>
                  <a:lnTo>
                    <a:pt x="1156" y="3"/>
                  </a:lnTo>
                  <a:lnTo>
                    <a:pt x="1055" y="14"/>
                  </a:lnTo>
                  <a:lnTo>
                    <a:pt x="957" y="32"/>
                  </a:lnTo>
                  <a:lnTo>
                    <a:pt x="861" y="56"/>
                  </a:lnTo>
                  <a:lnTo>
                    <a:pt x="769" y="87"/>
                  </a:lnTo>
                  <a:lnTo>
                    <a:pt x="680" y="123"/>
                  </a:lnTo>
                  <a:lnTo>
                    <a:pt x="596" y="166"/>
                  </a:lnTo>
                  <a:lnTo>
                    <a:pt x="515" y="214"/>
                  </a:lnTo>
                  <a:lnTo>
                    <a:pt x="439" y="267"/>
                  </a:lnTo>
                  <a:lnTo>
                    <a:pt x="368" y="325"/>
                  </a:lnTo>
                  <a:lnTo>
                    <a:pt x="303" y="387"/>
                  </a:lnTo>
                  <a:lnTo>
                    <a:pt x="243" y="454"/>
                  </a:lnTo>
                  <a:lnTo>
                    <a:pt x="188" y="525"/>
                  </a:lnTo>
                  <a:lnTo>
                    <a:pt x="140" y="599"/>
                  </a:lnTo>
                  <a:lnTo>
                    <a:pt x="98" y="677"/>
                  </a:lnTo>
                  <a:lnTo>
                    <a:pt x="64" y="759"/>
                  </a:lnTo>
                  <a:lnTo>
                    <a:pt x="36" y="843"/>
                  </a:lnTo>
                  <a:lnTo>
                    <a:pt x="16" y="929"/>
                  </a:lnTo>
                  <a:lnTo>
                    <a:pt x="4" y="1018"/>
                  </a:lnTo>
                  <a:lnTo>
                    <a:pt x="0" y="1110"/>
                  </a:lnTo>
                  <a:lnTo>
                    <a:pt x="4" y="1201"/>
                  </a:lnTo>
                  <a:lnTo>
                    <a:pt x="16" y="1290"/>
                  </a:lnTo>
                  <a:lnTo>
                    <a:pt x="36" y="1376"/>
                  </a:lnTo>
                  <a:lnTo>
                    <a:pt x="64" y="1460"/>
                  </a:lnTo>
                  <a:lnTo>
                    <a:pt x="99" y="1542"/>
                  </a:lnTo>
                  <a:lnTo>
                    <a:pt x="140" y="1620"/>
                  </a:lnTo>
                  <a:lnTo>
                    <a:pt x="188" y="1694"/>
                  </a:lnTo>
                  <a:lnTo>
                    <a:pt x="243" y="1765"/>
                  </a:lnTo>
                  <a:lnTo>
                    <a:pt x="303" y="1832"/>
                  </a:lnTo>
                  <a:lnTo>
                    <a:pt x="368" y="1894"/>
                  </a:lnTo>
                  <a:lnTo>
                    <a:pt x="439" y="1952"/>
                  </a:lnTo>
                  <a:lnTo>
                    <a:pt x="515" y="2005"/>
                  </a:lnTo>
                  <a:lnTo>
                    <a:pt x="596" y="2053"/>
                  </a:lnTo>
                  <a:lnTo>
                    <a:pt x="680" y="2096"/>
                  </a:lnTo>
                  <a:lnTo>
                    <a:pt x="769" y="2132"/>
                  </a:lnTo>
                  <a:lnTo>
                    <a:pt x="861" y="2163"/>
                  </a:lnTo>
                  <a:lnTo>
                    <a:pt x="957" y="2187"/>
                  </a:lnTo>
                  <a:lnTo>
                    <a:pt x="1055" y="2205"/>
                  </a:lnTo>
                  <a:lnTo>
                    <a:pt x="1156" y="2216"/>
                  </a:lnTo>
                  <a:lnTo>
                    <a:pt x="1260" y="2220"/>
                  </a:lnTo>
                  <a:lnTo>
                    <a:pt x="1363" y="2216"/>
                  </a:lnTo>
                  <a:lnTo>
                    <a:pt x="1464" y="2205"/>
                  </a:lnTo>
                  <a:lnTo>
                    <a:pt x="1562" y="2187"/>
                  </a:lnTo>
                  <a:lnTo>
                    <a:pt x="1658" y="2163"/>
                  </a:lnTo>
                  <a:lnTo>
                    <a:pt x="1750" y="2132"/>
                  </a:lnTo>
                  <a:lnTo>
                    <a:pt x="1839" y="2096"/>
                  </a:lnTo>
                  <a:lnTo>
                    <a:pt x="1923" y="2053"/>
                  </a:lnTo>
                  <a:lnTo>
                    <a:pt x="2004" y="2005"/>
                  </a:lnTo>
                  <a:lnTo>
                    <a:pt x="2080" y="1952"/>
                  </a:lnTo>
                  <a:lnTo>
                    <a:pt x="2151" y="1894"/>
                  </a:lnTo>
                  <a:lnTo>
                    <a:pt x="2216" y="1832"/>
                  </a:lnTo>
                  <a:lnTo>
                    <a:pt x="2276" y="1765"/>
                  </a:lnTo>
                  <a:lnTo>
                    <a:pt x="2331" y="1694"/>
                  </a:lnTo>
                  <a:lnTo>
                    <a:pt x="2379" y="1620"/>
                  </a:lnTo>
                  <a:lnTo>
                    <a:pt x="2421" y="1542"/>
                  </a:lnTo>
                  <a:lnTo>
                    <a:pt x="2455" y="1460"/>
                  </a:lnTo>
                  <a:lnTo>
                    <a:pt x="2483" y="1376"/>
                  </a:lnTo>
                  <a:lnTo>
                    <a:pt x="2503" y="1290"/>
                  </a:lnTo>
                  <a:lnTo>
                    <a:pt x="2515" y="1201"/>
                  </a:lnTo>
                  <a:lnTo>
                    <a:pt x="2520" y="1110"/>
                  </a:lnTo>
                  <a:lnTo>
                    <a:pt x="2515" y="1018"/>
                  </a:lnTo>
                  <a:lnTo>
                    <a:pt x="2503" y="929"/>
                  </a:lnTo>
                  <a:lnTo>
                    <a:pt x="2483" y="843"/>
                  </a:lnTo>
                  <a:lnTo>
                    <a:pt x="2455" y="759"/>
                  </a:lnTo>
                  <a:lnTo>
                    <a:pt x="2421" y="677"/>
                  </a:lnTo>
                  <a:lnTo>
                    <a:pt x="2379" y="599"/>
                  </a:lnTo>
                  <a:lnTo>
                    <a:pt x="2331" y="525"/>
                  </a:lnTo>
                  <a:lnTo>
                    <a:pt x="2276" y="454"/>
                  </a:lnTo>
                  <a:lnTo>
                    <a:pt x="2216" y="387"/>
                  </a:lnTo>
                  <a:lnTo>
                    <a:pt x="2151" y="325"/>
                  </a:lnTo>
                  <a:lnTo>
                    <a:pt x="2080" y="267"/>
                  </a:lnTo>
                  <a:lnTo>
                    <a:pt x="2004" y="214"/>
                  </a:lnTo>
                  <a:lnTo>
                    <a:pt x="1923" y="166"/>
                  </a:lnTo>
                  <a:lnTo>
                    <a:pt x="1839" y="123"/>
                  </a:lnTo>
                  <a:lnTo>
                    <a:pt x="1750" y="87"/>
                  </a:lnTo>
                  <a:lnTo>
                    <a:pt x="1658" y="56"/>
                  </a:lnTo>
                  <a:lnTo>
                    <a:pt x="1562" y="32"/>
                  </a:lnTo>
                  <a:lnTo>
                    <a:pt x="1464" y="14"/>
                  </a:lnTo>
                  <a:lnTo>
                    <a:pt x="1363" y="3"/>
                  </a:lnTo>
                  <a:lnTo>
                    <a:pt x="1260" y="0"/>
                  </a:lnTo>
                  <a:close/>
                </a:path>
              </a:pathLst>
            </a:custGeom>
            <a:solidFill>
              <a:srgbClr val="FF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0" name="Freeform 5"/>
            <p:cNvSpPr>
              <a:spLocks/>
            </p:cNvSpPr>
            <p:nvPr/>
          </p:nvSpPr>
          <p:spPr bwMode="auto">
            <a:xfrm>
              <a:off x="3454" y="4869"/>
              <a:ext cx="2520" cy="2220"/>
            </a:xfrm>
            <a:custGeom>
              <a:avLst/>
              <a:gdLst>
                <a:gd name="T0" fmla="*/ 1156 w 2520"/>
                <a:gd name="T1" fmla="*/ 3 h 2220"/>
                <a:gd name="T2" fmla="*/ 957 w 2520"/>
                <a:gd name="T3" fmla="*/ 32 h 2220"/>
                <a:gd name="T4" fmla="*/ 769 w 2520"/>
                <a:gd name="T5" fmla="*/ 87 h 2220"/>
                <a:gd name="T6" fmla="*/ 596 w 2520"/>
                <a:gd name="T7" fmla="*/ 166 h 2220"/>
                <a:gd name="T8" fmla="*/ 439 w 2520"/>
                <a:gd name="T9" fmla="*/ 267 h 2220"/>
                <a:gd name="T10" fmla="*/ 303 w 2520"/>
                <a:gd name="T11" fmla="*/ 387 h 2220"/>
                <a:gd name="T12" fmla="*/ 188 w 2520"/>
                <a:gd name="T13" fmla="*/ 525 h 2220"/>
                <a:gd name="T14" fmla="*/ 98 w 2520"/>
                <a:gd name="T15" fmla="*/ 677 h 2220"/>
                <a:gd name="T16" fmla="*/ 36 w 2520"/>
                <a:gd name="T17" fmla="*/ 843 h 2220"/>
                <a:gd name="T18" fmla="*/ 4 w 2520"/>
                <a:gd name="T19" fmla="*/ 1018 h 2220"/>
                <a:gd name="T20" fmla="*/ 4 w 2520"/>
                <a:gd name="T21" fmla="*/ 1201 h 2220"/>
                <a:gd name="T22" fmla="*/ 36 w 2520"/>
                <a:gd name="T23" fmla="*/ 1376 h 2220"/>
                <a:gd name="T24" fmla="*/ 99 w 2520"/>
                <a:gd name="T25" fmla="*/ 1542 h 2220"/>
                <a:gd name="T26" fmla="*/ 188 w 2520"/>
                <a:gd name="T27" fmla="*/ 1694 h 2220"/>
                <a:gd name="T28" fmla="*/ 303 w 2520"/>
                <a:gd name="T29" fmla="*/ 1832 h 2220"/>
                <a:gd name="T30" fmla="*/ 439 w 2520"/>
                <a:gd name="T31" fmla="*/ 1952 h 2220"/>
                <a:gd name="T32" fmla="*/ 596 w 2520"/>
                <a:gd name="T33" fmla="*/ 2053 h 2220"/>
                <a:gd name="T34" fmla="*/ 769 w 2520"/>
                <a:gd name="T35" fmla="*/ 2132 h 2220"/>
                <a:gd name="T36" fmla="*/ 957 w 2520"/>
                <a:gd name="T37" fmla="*/ 2187 h 2220"/>
                <a:gd name="T38" fmla="*/ 1156 w 2520"/>
                <a:gd name="T39" fmla="*/ 2216 h 2220"/>
                <a:gd name="T40" fmla="*/ 1363 w 2520"/>
                <a:gd name="T41" fmla="*/ 2216 h 2220"/>
                <a:gd name="T42" fmla="*/ 1562 w 2520"/>
                <a:gd name="T43" fmla="*/ 2187 h 2220"/>
                <a:gd name="T44" fmla="*/ 1750 w 2520"/>
                <a:gd name="T45" fmla="*/ 2132 h 2220"/>
                <a:gd name="T46" fmla="*/ 1923 w 2520"/>
                <a:gd name="T47" fmla="*/ 2053 h 2220"/>
                <a:gd name="T48" fmla="*/ 2080 w 2520"/>
                <a:gd name="T49" fmla="*/ 1952 h 2220"/>
                <a:gd name="T50" fmla="*/ 2216 w 2520"/>
                <a:gd name="T51" fmla="*/ 1832 h 2220"/>
                <a:gd name="T52" fmla="*/ 2331 w 2520"/>
                <a:gd name="T53" fmla="*/ 1694 h 2220"/>
                <a:gd name="T54" fmla="*/ 2421 w 2520"/>
                <a:gd name="T55" fmla="*/ 1542 h 2220"/>
                <a:gd name="T56" fmla="*/ 2483 w 2520"/>
                <a:gd name="T57" fmla="*/ 1376 h 2220"/>
                <a:gd name="T58" fmla="*/ 2515 w 2520"/>
                <a:gd name="T59" fmla="*/ 1201 h 2220"/>
                <a:gd name="T60" fmla="*/ 2515 w 2520"/>
                <a:gd name="T61" fmla="*/ 1018 h 2220"/>
                <a:gd name="T62" fmla="*/ 2483 w 2520"/>
                <a:gd name="T63" fmla="*/ 843 h 2220"/>
                <a:gd name="T64" fmla="*/ 2421 w 2520"/>
                <a:gd name="T65" fmla="*/ 677 h 2220"/>
                <a:gd name="T66" fmla="*/ 2331 w 2520"/>
                <a:gd name="T67" fmla="*/ 525 h 2220"/>
                <a:gd name="T68" fmla="*/ 2216 w 2520"/>
                <a:gd name="T69" fmla="*/ 387 h 2220"/>
                <a:gd name="T70" fmla="*/ 2080 w 2520"/>
                <a:gd name="T71" fmla="*/ 267 h 2220"/>
                <a:gd name="T72" fmla="*/ 1923 w 2520"/>
                <a:gd name="T73" fmla="*/ 166 h 2220"/>
                <a:gd name="T74" fmla="*/ 1750 w 2520"/>
                <a:gd name="T75" fmla="*/ 87 h 2220"/>
                <a:gd name="T76" fmla="*/ 1562 w 2520"/>
                <a:gd name="T77" fmla="*/ 32 h 2220"/>
                <a:gd name="T78" fmla="*/ 1363 w 2520"/>
                <a:gd name="T79" fmla="*/ 3 h 22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20"/>
                <a:gd name="T121" fmla="*/ 0 h 2220"/>
                <a:gd name="T122" fmla="*/ 2520 w 2520"/>
                <a:gd name="T123" fmla="*/ 2220 h 22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20" h="2220">
                  <a:moveTo>
                    <a:pt x="1260" y="0"/>
                  </a:moveTo>
                  <a:lnTo>
                    <a:pt x="1156" y="3"/>
                  </a:lnTo>
                  <a:lnTo>
                    <a:pt x="1055" y="14"/>
                  </a:lnTo>
                  <a:lnTo>
                    <a:pt x="957" y="32"/>
                  </a:lnTo>
                  <a:lnTo>
                    <a:pt x="861" y="56"/>
                  </a:lnTo>
                  <a:lnTo>
                    <a:pt x="769" y="87"/>
                  </a:lnTo>
                  <a:lnTo>
                    <a:pt x="680" y="123"/>
                  </a:lnTo>
                  <a:lnTo>
                    <a:pt x="596" y="166"/>
                  </a:lnTo>
                  <a:lnTo>
                    <a:pt x="515" y="214"/>
                  </a:lnTo>
                  <a:lnTo>
                    <a:pt x="439" y="267"/>
                  </a:lnTo>
                  <a:lnTo>
                    <a:pt x="368" y="325"/>
                  </a:lnTo>
                  <a:lnTo>
                    <a:pt x="303" y="387"/>
                  </a:lnTo>
                  <a:lnTo>
                    <a:pt x="243" y="454"/>
                  </a:lnTo>
                  <a:lnTo>
                    <a:pt x="188" y="525"/>
                  </a:lnTo>
                  <a:lnTo>
                    <a:pt x="140" y="599"/>
                  </a:lnTo>
                  <a:lnTo>
                    <a:pt x="98" y="677"/>
                  </a:lnTo>
                  <a:lnTo>
                    <a:pt x="64" y="759"/>
                  </a:lnTo>
                  <a:lnTo>
                    <a:pt x="36" y="843"/>
                  </a:lnTo>
                  <a:lnTo>
                    <a:pt x="16" y="929"/>
                  </a:lnTo>
                  <a:lnTo>
                    <a:pt x="4" y="1018"/>
                  </a:lnTo>
                  <a:lnTo>
                    <a:pt x="0" y="1110"/>
                  </a:lnTo>
                  <a:lnTo>
                    <a:pt x="4" y="1201"/>
                  </a:lnTo>
                  <a:lnTo>
                    <a:pt x="16" y="1290"/>
                  </a:lnTo>
                  <a:lnTo>
                    <a:pt x="36" y="1376"/>
                  </a:lnTo>
                  <a:lnTo>
                    <a:pt x="64" y="1460"/>
                  </a:lnTo>
                  <a:lnTo>
                    <a:pt x="99" y="1542"/>
                  </a:lnTo>
                  <a:lnTo>
                    <a:pt x="140" y="1620"/>
                  </a:lnTo>
                  <a:lnTo>
                    <a:pt x="188" y="1694"/>
                  </a:lnTo>
                  <a:lnTo>
                    <a:pt x="243" y="1765"/>
                  </a:lnTo>
                  <a:lnTo>
                    <a:pt x="303" y="1832"/>
                  </a:lnTo>
                  <a:lnTo>
                    <a:pt x="368" y="1894"/>
                  </a:lnTo>
                  <a:lnTo>
                    <a:pt x="439" y="1952"/>
                  </a:lnTo>
                  <a:lnTo>
                    <a:pt x="515" y="2005"/>
                  </a:lnTo>
                  <a:lnTo>
                    <a:pt x="596" y="2053"/>
                  </a:lnTo>
                  <a:lnTo>
                    <a:pt x="680" y="2096"/>
                  </a:lnTo>
                  <a:lnTo>
                    <a:pt x="769" y="2132"/>
                  </a:lnTo>
                  <a:lnTo>
                    <a:pt x="861" y="2163"/>
                  </a:lnTo>
                  <a:lnTo>
                    <a:pt x="957" y="2187"/>
                  </a:lnTo>
                  <a:lnTo>
                    <a:pt x="1055" y="2205"/>
                  </a:lnTo>
                  <a:lnTo>
                    <a:pt x="1156" y="2216"/>
                  </a:lnTo>
                  <a:lnTo>
                    <a:pt x="1260" y="2220"/>
                  </a:lnTo>
                  <a:lnTo>
                    <a:pt x="1363" y="2216"/>
                  </a:lnTo>
                  <a:lnTo>
                    <a:pt x="1464" y="2205"/>
                  </a:lnTo>
                  <a:lnTo>
                    <a:pt x="1562" y="2187"/>
                  </a:lnTo>
                  <a:lnTo>
                    <a:pt x="1658" y="2163"/>
                  </a:lnTo>
                  <a:lnTo>
                    <a:pt x="1750" y="2132"/>
                  </a:lnTo>
                  <a:lnTo>
                    <a:pt x="1839" y="2096"/>
                  </a:lnTo>
                  <a:lnTo>
                    <a:pt x="1923" y="2053"/>
                  </a:lnTo>
                  <a:lnTo>
                    <a:pt x="2004" y="2005"/>
                  </a:lnTo>
                  <a:lnTo>
                    <a:pt x="2080" y="1952"/>
                  </a:lnTo>
                  <a:lnTo>
                    <a:pt x="2151" y="1894"/>
                  </a:lnTo>
                  <a:lnTo>
                    <a:pt x="2216" y="1832"/>
                  </a:lnTo>
                  <a:lnTo>
                    <a:pt x="2276" y="1765"/>
                  </a:lnTo>
                  <a:lnTo>
                    <a:pt x="2331" y="1694"/>
                  </a:lnTo>
                  <a:lnTo>
                    <a:pt x="2379" y="1620"/>
                  </a:lnTo>
                  <a:lnTo>
                    <a:pt x="2421" y="1542"/>
                  </a:lnTo>
                  <a:lnTo>
                    <a:pt x="2455" y="1460"/>
                  </a:lnTo>
                  <a:lnTo>
                    <a:pt x="2483" y="1376"/>
                  </a:lnTo>
                  <a:lnTo>
                    <a:pt x="2503" y="1290"/>
                  </a:lnTo>
                  <a:lnTo>
                    <a:pt x="2515" y="1201"/>
                  </a:lnTo>
                  <a:lnTo>
                    <a:pt x="2520" y="1110"/>
                  </a:lnTo>
                  <a:lnTo>
                    <a:pt x="2515" y="1018"/>
                  </a:lnTo>
                  <a:lnTo>
                    <a:pt x="2503" y="929"/>
                  </a:lnTo>
                  <a:lnTo>
                    <a:pt x="2483" y="843"/>
                  </a:lnTo>
                  <a:lnTo>
                    <a:pt x="2455" y="759"/>
                  </a:lnTo>
                  <a:lnTo>
                    <a:pt x="2421" y="677"/>
                  </a:lnTo>
                  <a:lnTo>
                    <a:pt x="2379" y="599"/>
                  </a:lnTo>
                  <a:lnTo>
                    <a:pt x="2331" y="525"/>
                  </a:lnTo>
                  <a:lnTo>
                    <a:pt x="2276" y="454"/>
                  </a:lnTo>
                  <a:lnTo>
                    <a:pt x="2216" y="387"/>
                  </a:lnTo>
                  <a:lnTo>
                    <a:pt x="2151" y="325"/>
                  </a:lnTo>
                  <a:lnTo>
                    <a:pt x="2080" y="267"/>
                  </a:lnTo>
                  <a:lnTo>
                    <a:pt x="2004" y="214"/>
                  </a:lnTo>
                  <a:lnTo>
                    <a:pt x="1923" y="166"/>
                  </a:lnTo>
                  <a:lnTo>
                    <a:pt x="1839" y="123"/>
                  </a:lnTo>
                  <a:lnTo>
                    <a:pt x="1750" y="87"/>
                  </a:lnTo>
                  <a:lnTo>
                    <a:pt x="1658" y="56"/>
                  </a:lnTo>
                  <a:lnTo>
                    <a:pt x="1562" y="32"/>
                  </a:lnTo>
                  <a:lnTo>
                    <a:pt x="1464" y="14"/>
                  </a:lnTo>
                  <a:lnTo>
                    <a:pt x="1363" y="3"/>
                  </a:lnTo>
                  <a:lnTo>
                    <a:pt x="1260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1" name="Freeform 6"/>
            <p:cNvSpPr>
              <a:spLocks/>
            </p:cNvSpPr>
            <p:nvPr/>
          </p:nvSpPr>
          <p:spPr bwMode="auto">
            <a:xfrm>
              <a:off x="2547" y="3394"/>
              <a:ext cx="4260" cy="1200"/>
            </a:xfrm>
            <a:custGeom>
              <a:avLst/>
              <a:gdLst>
                <a:gd name="T0" fmla="*/ 199 w 4260"/>
                <a:gd name="T1" fmla="*/ 0 h 1200"/>
                <a:gd name="T2" fmla="*/ 176 w 4260"/>
                <a:gd name="T3" fmla="*/ 1 h 1200"/>
                <a:gd name="T4" fmla="*/ 153 w 4260"/>
                <a:gd name="T5" fmla="*/ 5 h 1200"/>
                <a:gd name="T6" fmla="*/ 132 w 4260"/>
                <a:gd name="T7" fmla="*/ 11 h 1200"/>
                <a:gd name="T8" fmla="*/ 111 w 4260"/>
                <a:gd name="T9" fmla="*/ 19 h 1200"/>
                <a:gd name="T10" fmla="*/ 92 w 4260"/>
                <a:gd name="T11" fmla="*/ 30 h 1200"/>
                <a:gd name="T12" fmla="*/ 75 w 4260"/>
                <a:gd name="T13" fmla="*/ 43 h 1200"/>
                <a:gd name="T14" fmla="*/ 58 w 4260"/>
                <a:gd name="T15" fmla="*/ 57 h 1200"/>
                <a:gd name="T16" fmla="*/ 44 w 4260"/>
                <a:gd name="T17" fmla="*/ 73 h 1200"/>
                <a:gd name="T18" fmla="*/ 31 w 4260"/>
                <a:gd name="T19" fmla="*/ 91 h 1200"/>
                <a:gd name="T20" fmla="*/ 20 w 4260"/>
                <a:gd name="T21" fmla="*/ 110 h 1200"/>
                <a:gd name="T22" fmla="*/ 12 w 4260"/>
                <a:gd name="T23" fmla="*/ 130 h 1200"/>
                <a:gd name="T24" fmla="*/ 5 w 4260"/>
                <a:gd name="T25" fmla="*/ 151 h 1200"/>
                <a:gd name="T26" fmla="*/ 1 w 4260"/>
                <a:gd name="T27" fmla="*/ 174 h 1200"/>
                <a:gd name="T28" fmla="*/ 0 w 4260"/>
                <a:gd name="T29" fmla="*/ 197 h 1200"/>
                <a:gd name="T30" fmla="*/ 0 w 4260"/>
                <a:gd name="T31" fmla="*/ 999 h 1200"/>
                <a:gd name="T32" fmla="*/ 1 w 4260"/>
                <a:gd name="T33" fmla="*/ 1022 h 1200"/>
                <a:gd name="T34" fmla="*/ 5 w 4260"/>
                <a:gd name="T35" fmla="*/ 1045 h 1200"/>
                <a:gd name="T36" fmla="*/ 11 w 4260"/>
                <a:gd name="T37" fmla="*/ 1066 h 1200"/>
                <a:gd name="T38" fmla="*/ 19 w 4260"/>
                <a:gd name="T39" fmla="*/ 1086 h 1200"/>
                <a:gd name="T40" fmla="*/ 30 w 4260"/>
                <a:gd name="T41" fmla="*/ 1106 h 1200"/>
                <a:gd name="T42" fmla="*/ 42 w 4260"/>
                <a:gd name="T43" fmla="*/ 1123 h 1200"/>
                <a:gd name="T44" fmla="*/ 57 w 4260"/>
                <a:gd name="T45" fmla="*/ 1140 h 1200"/>
                <a:gd name="T46" fmla="*/ 73 w 4260"/>
                <a:gd name="T47" fmla="*/ 1154 h 1200"/>
                <a:gd name="T48" fmla="*/ 90 w 4260"/>
                <a:gd name="T49" fmla="*/ 1167 h 1200"/>
                <a:gd name="T50" fmla="*/ 109 w 4260"/>
                <a:gd name="T51" fmla="*/ 1178 h 1200"/>
                <a:gd name="T52" fmla="*/ 129 w 4260"/>
                <a:gd name="T53" fmla="*/ 1187 h 1200"/>
                <a:gd name="T54" fmla="*/ 151 w 4260"/>
                <a:gd name="T55" fmla="*/ 1194 h 1200"/>
                <a:gd name="T56" fmla="*/ 173 w 4260"/>
                <a:gd name="T57" fmla="*/ 1198 h 1200"/>
                <a:gd name="T58" fmla="*/ 196 w 4260"/>
                <a:gd name="T59" fmla="*/ 1199 h 1200"/>
                <a:gd name="T60" fmla="*/ 4059 w 4260"/>
                <a:gd name="T61" fmla="*/ 1200 h 1200"/>
                <a:gd name="T62" fmla="*/ 4082 w 4260"/>
                <a:gd name="T63" fmla="*/ 1198 h 1200"/>
                <a:gd name="T64" fmla="*/ 4104 w 4260"/>
                <a:gd name="T65" fmla="*/ 1194 h 1200"/>
                <a:gd name="T66" fmla="*/ 4126 w 4260"/>
                <a:gd name="T67" fmla="*/ 1188 h 1200"/>
                <a:gd name="T68" fmla="*/ 4146 w 4260"/>
                <a:gd name="T69" fmla="*/ 1180 h 1200"/>
                <a:gd name="T70" fmla="*/ 4165 w 4260"/>
                <a:gd name="T71" fmla="*/ 1169 h 1200"/>
                <a:gd name="T72" fmla="*/ 4183 w 4260"/>
                <a:gd name="T73" fmla="*/ 1156 h 1200"/>
                <a:gd name="T74" fmla="*/ 4199 w 4260"/>
                <a:gd name="T75" fmla="*/ 1142 h 1200"/>
                <a:gd name="T76" fmla="*/ 4214 w 4260"/>
                <a:gd name="T77" fmla="*/ 1126 h 1200"/>
                <a:gd name="T78" fmla="*/ 4227 w 4260"/>
                <a:gd name="T79" fmla="*/ 1108 h 1200"/>
                <a:gd name="T80" fmla="*/ 4238 w 4260"/>
                <a:gd name="T81" fmla="*/ 1089 h 1200"/>
                <a:gd name="T82" fmla="*/ 4247 w 4260"/>
                <a:gd name="T83" fmla="*/ 1069 h 1200"/>
                <a:gd name="T84" fmla="*/ 4253 w 4260"/>
                <a:gd name="T85" fmla="*/ 1048 h 1200"/>
                <a:gd name="T86" fmla="*/ 4258 w 4260"/>
                <a:gd name="T87" fmla="*/ 1026 h 1200"/>
                <a:gd name="T88" fmla="*/ 4259 w 4260"/>
                <a:gd name="T89" fmla="*/ 1003 h 1200"/>
                <a:gd name="T90" fmla="*/ 4260 w 4260"/>
                <a:gd name="T91" fmla="*/ 199 h 1200"/>
                <a:gd name="T92" fmla="*/ 4258 w 4260"/>
                <a:gd name="T93" fmla="*/ 176 h 1200"/>
                <a:gd name="T94" fmla="*/ 4254 w 4260"/>
                <a:gd name="T95" fmla="*/ 153 h 1200"/>
                <a:gd name="T96" fmla="*/ 4248 w 4260"/>
                <a:gd name="T97" fmla="*/ 132 h 1200"/>
                <a:gd name="T98" fmla="*/ 4239 w 4260"/>
                <a:gd name="T99" fmla="*/ 112 h 1200"/>
                <a:gd name="T100" fmla="*/ 4229 w 4260"/>
                <a:gd name="T101" fmla="*/ 93 h 1200"/>
                <a:gd name="T102" fmla="*/ 4216 w 4260"/>
                <a:gd name="T103" fmla="*/ 75 h 1200"/>
                <a:gd name="T104" fmla="*/ 4202 w 4260"/>
                <a:gd name="T105" fmla="*/ 59 h 1200"/>
                <a:gd name="T106" fmla="*/ 4186 w 4260"/>
                <a:gd name="T107" fmla="*/ 44 h 1200"/>
                <a:gd name="T108" fmla="*/ 4168 w 4260"/>
                <a:gd name="T109" fmla="*/ 31 h 1200"/>
                <a:gd name="T110" fmla="*/ 4149 w 4260"/>
                <a:gd name="T111" fmla="*/ 21 h 1200"/>
                <a:gd name="T112" fmla="*/ 4129 w 4260"/>
                <a:gd name="T113" fmla="*/ 12 h 1200"/>
                <a:gd name="T114" fmla="*/ 4107 w 4260"/>
                <a:gd name="T115" fmla="*/ 5 h 1200"/>
                <a:gd name="T116" fmla="*/ 4085 w 4260"/>
                <a:gd name="T117" fmla="*/ 1 h 1200"/>
                <a:gd name="T118" fmla="*/ 4062 w 4260"/>
                <a:gd name="T119" fmla="*/ 0 h 1200"/>
                <a:gd name="T120" fmla="*/ 199 w 4260"/>
                <a:gd name="T121" fmla="*/ 0 h 12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260"/>
                <a:gd name="T184" fmla="*/ 0 h 1200"/>
                <a:gd name="T185" fmla="*/ 4260 w 4260"/>
                <a:gd name="T186" fmla="*/ 1200 h 12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260" h="1200">
                  <a:moveTo>
                    <a:pt x="199" y="0"/>
                  </a:moveTo>
                  <a:lnTo>
                    <a:pt x="176" y="1"/>
                  </a:lnTo>
                  <a:lnTo>
                    <a:pt x="153" y="5"/>
                  </a:lnTo>
                  <a:lnTo>
                    <a:pt x="132" y="11"/>
                  </a:lnTo>
                  <a:lnTo>
                    <a:pt x="111" y="19"/>
                  </a:lnTo>
                  <a:lnTo>
                    <a:pt x="92" y="30"/>
                  </a:lnTo>
                  <a:lnTo>
                    <a:pt x="75" y="43"/>
                  </a:lnTo>
                  <a:lnTo>
                    <a:pt x="58" y="57"/>
                  </a:lnTo>
                  <a:lnTo>
                    <a:pt x="44" y="73"/>
                  </a:lnTo>
                  <a:lnTo>
                    <a:pt x="31" y="91"/>
                  </a:lnTo>
                  <a:lnTo>
                    <a:pt x="20" y="110"/>
                  </a:lnTo>
                  <a:lnTo>
                    <a:pt x="12" y="130"/>
                  </a:lnTo>
                  <a:lnTo>
                    <a:pt x="5" y="151"/>
                  </a:lnTo>
                  <a:lnTo>
                    <a:pt x="1" y="174"/>
                  </a:lnTo>
                  <a:lnTo>
                    <a:pt x="0" y="197"/>
                  </a:lnTo>
                  <a:lnTo>
                    <a:pt x="0" y="999"/>
                  </a:lnTo>
                  <a:lnTo>
                    <a:pt x="1" y="1022"/>
                  </a:lnTo>
                  <a:lnTo>
                    <a:pt x="5" y="1045"/>
                  </a:lnTo>
                  <a:lnTo>
                    <a:pt x="11" y="1066"/>
                  </a:lnTo>
                  <a:lnTo>
                    <a:pt x="19" y="1086"/>
                  </a:lnTo>
                  <a:lnTo>
                    <a:pt x="30" y="1106"/>
                  </a:lnTo>
                  <a:lnTo>
                    <a:pt x="42" y="1123"/>
                  </a:lnTo>
                  <a:lnTo>
                    <a:pt x="57" y="1140"/>
                  </a:lnTo>
                  <a:lnTo>
                    <a:pt x="73" y="1154"/>
                  </a:lnTo>
                  <a:lnTo>
                    <a:pt x="90" y="1167"/>
                  </a:lnTo>
                  <a:lnTo>
                    <a:pt x="109" y="1178"/>
                  </a:lnTo>
                  <a:lnTo>
                    <a:pt x="129" y="1187"/>
                  </a:lnTo>
                  <a:lnTo>
                    <a:pt x="151" y="1194"/>
                  </a:lnTo>
                  <a:lnTo>
                    <a:pt x="173" y="1198"/>
                  </a:lnTo>
                  <a:lnTo>
                    <a:pt x="196" y="1199"/>
                  </a:lnTo>
                  <a:lnTo>
                    <a:pt x="4059" y="1200"/>
                  </a:lnTo>
                  <a:lnTo>
                    <a:pt x="4082" y="1198"/>
                  </a:lnTo>
                  <a:lnTo>
                    <a:pt x="4104" y="1194"/>
                  </a:lnTo>
                  <a:lnTo>
                    <a:pt x="4126" y="1188"/>
                  </a:lnTo>
                  <a:lnTo>
                    <a:pt x="4146" y="1180"/>
                  </a:lnTo>
                  <a:lnTo>
                    <a:pt x="4165" y="1169"/>
                  </a:lnTo>
                  <a:lnTo>
                    <a:pt x="4183" y="1156"/>
                  </a:lnTo>
                  <a:lnTo>
                    <a:pt x="4199" y="1142"/>
                  </a:lnTo>
                  <a:lnTo>
                    <a:pt x="4214" y="1126"/>
                  </a:lnTo>
                  <a:lnTo>
                    <a:pt x="4227" y="1108"/>
                  </a:lnTo>
                  <a:lnTo>
                    <a:pt x="4238" y="1089"/>
                  </a:lnTo>
                  <a:lnTo>
                    <a:pt x="4247" y="1069"/>
                  </a:lnTo>
                  <a:lnTo>
                    <a:pt x="4253" y="1048"/>
                  </a:lnTo>
                  <a:lnTo>
                    <a:pt x="4258" y="1026"/>
                  </a:lnTo>
                  <a:lnTo>
                    <a:pt x="4259" y="1003"/>
                  </a:lnTo>
                  <a:lnTo>
                    <a:pt x="4260" y="199"/>
                  </a:lnTo>
                  <a:lnTo>
                    <a:pt x="4258" y="176"/>
                  </a:lnTo>
                  <a:lnTo>
                    <a:pt x="4254" y="153"/>
                  </a:lnTo>
                  <a:lnTo>
                    <a:pt x="4248" y="132"/>
                  </a:lnTo>
                  <a:lnTo>
                    <a:pt x="4239" y="112"/>
                  </a:lnTo>
                  <a:lnTo>
                    <a:pt x="4229" y="93"/>
                  </a:lnTo>
                  <a:lnTo>
                    <a:pt x="4216" y="75"/>
                  </a:lnTo>
                  <a:lnTo>
                    <a:pt x="4202" y="59"/>
                  </a:lnTo>
                  <a:lnTo>
                    <a:pt x="4186" y="44"/>
                  </a:lnTo>
                  <a:lnTo>
                    <a:pt x="4168" y="31"/>
                  </a:lnTo>
                  <a:lnTo>
                    <a:pt x="4149" y="21"/>
                  </a:lnTo>
                  <a:lnTo>
                    <a:pt x="4129" y="12"/>
                  </a:lnTo>
                  <a:lnTo>
                    <a:pt x="4107" y="5"/>
                  </a:lnTo>
                  <a:lnTo>
                    <a:pt x="4085" y="1"/>
                  </a:lnTo>
                  <a:lnTo>
                    <a:pt x="4062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2" name="Freeform 7"/>
            <p:cNvSpPr>
              <a:spLocks/>
            </p:cNvSpPr>
            <p:nvPr/>
          </p:nvSpPr>
          <p:spPr bwMode="auto">
            <a:xfrm>
              <a:off x="2547" y="3394"/>
              <a:ext cx="4260" cy="1200"/>
            </a:xfrm>
            <a:custGeom>
              <a:avLst/>
              <a:gdLst>
                <a:gd name="T0" fmla="*/ 199 w 4260"/>
                <a:gd name="T1" fmla="*/ 0 h 1200"/>
                <a:gd name="T2" fmla="*/ 176 w 4260"/>
                <a:gd name="T3" fmla="*/ 1 h 1200"/>
                <a:gd name="T4" fmla="*/ 153 w 4260"/>
                <a:gd name="T5" fmla="*/ 5 h 1200"/>
                <a:gd name="T6" fmla="*/ 132 w 4260"/>
                <a:gd name="T7" fmla="*/ 11 h 1200"/>
                <a:gd name="T8" fmla="*/ 111 w 4260"/>
                <a:gd name="T9" fmla="*/ 19 h 1200"/>
                <a:gd name="T10" fmla="*/ 92 w 4260"/>
                <a:gd name="T11" fmla="*/ 30 h 1200"/>
                <a:gd name="T12" fmla="*/ 75 w 4260"/>
                <a:gd name="T13" fmla="*/ 43 h 1200"/>
                <a:gd name="T14" fmla="*/ 58 w 4260"/>
                <a:gd name="T15" fmla="*/ 57 h 1200"/>
                <a:gd name="T16" fmla="*/ 44 w 4260"/>
                <a:gd name="T17" fmla="*/ 73 h 1200"/>
                <a:gd name="T18" fmla="*/ 31 w 4260"/>
                <a:gd name="T19" fmla="*/ 91 h 1200"/>
                <a:gd name="T20" fmla="*/ 20 w 4260"/>
                <a:gd name="T21" fmla="*/ 110 h 1200"/>
                <a:gd name="T22" fmla="*/ 12 w 4260"/>
                <a:gd name="T23" fmla="*/ 130 h 1200"/>
                <a:gd name="T24" fmla="*/ 5 w 4260"/>
                <a:gd name="T25" fmla="*/ 151 h 1200"/>
                <a:gd name="T26" fmla="*/ 1 w 4260"/>
                <a:gd name="T27" fmla="*/ 174 h 1200"/>
                <a:gd name="T28" fmla="*/ 0 w 4260"/>
                <a:gd name="T29" fmla="*/ 197 h 1200"/>
                <a:gd name="T30" fmla="*/ 0 w 4260"/>
                <a:gd name="T31" fmla="*/ 999 h 1200"/>
                <a:gd name="T32" fmla="*/ 1 w 4260"/>
                <a:gd name="T33" fmla="*/ 1022 h 1200"/>
                <a:gd name="T34" fmla="*/ 5 w 4260"/>
                <a:gd name="T35" fmla="*/ 1045 h 1200"/>
                <a:gd name="T36" fmla="*/ 11 w 4260"/>
                <a:gd name="T37" fmla="*/ 1066 h 1200"/>
                <a:gd name="T38" fmla="*/ 19 w 4260"/>
                <a:gd name="T39" fmla="*/ 1086 h 1200"/>
                <a:gd name="T40" fmla="*/ 30 w 4260"/>
                <a:gd name="T41" fmla="*/ 1106 h 1200"/>
                <a:gd name="T42" fmla="*/ 42 w 4260"/>
                <a:gd name="T43" fmla="*/ 1123 h 1200"/>
                <a:gd name="T44" fmla="*/ 57 w 4260"/>
                <a:gd name="T45" fmla="*/ 1140 h 1200"/>
                <a:gd name="T46" fmla="*/ 73 w 4260"/>
                <a:gd name="T47" fmla="*/ 1154 h 1200"/>
                <a:gd name="T48" fmla="*/ 90 w 4260"/>
                <a:gd name="T49" fmla="*/ 1167 h 1200"/>
                <a:gd name="T50" fmla="*/ 109 w 4260"/>
                <a:gd name="T51" fmla="*/ 1178 h 1200"/>
                <a:gd name="T52" fmla="*/ 129 w 4260"/>
                <a:gd name="T53" fmla="*/ 1187 h 1200"/>
                <a:gd name="T54" fmla="*/ 151 w 4260"/>
                <a:gd name="T55" fmla="*/ 1194 h 1200"/>
                <a:gd name="T56" fmla="*/ 173 w 4260"/>
                <a:gd name="T57" fmla="*/ 1198 h 1200"/>
                <a:gd name="T58" fmla="*/ 196 w 4260"/>
                <a:gd name="T59" fmla="*/ 1199 h 1200"/>
                <a:gd name="T60" fmla="*/ 4059 w 4260"/>
                <a:gd name="T61" fmla="*/ 1200 h 1200"/>
                <a:gd name="T62" fmla="*/ 4082 w 4260"/>
                <a:gd name="T63" fmla="*/ 1198 h 1200"/>
                <a:gd name="T64" fmla="*/ 4104 w 4260"/>
                <a:gd name="T65" fmla="*/ 1194 h 1200"/>
                <a:gd name="T66" fmla="*/ 4126 w 4260"/>
                <a:gd name="T67" fmla="*/ 1188 h 1200"/>
                <a:gd name="T68" fmla="*/ 4146 w 4260"/>
                <a:gd name="T69" fmla="*/ 1180 h 1200"/>
                <a:gd name="T70" fmla="*/ 4165 w 4260"/>
                <a:gd name="T71" fmla="*/ 1169 h 1200"/>
                <a:gd name="T72" fmla="*/ 4183 w 4260"/>
                <a:gd name="T73" fmla="*/ 1156 h 1200"/>
                <a:gd name="T74" fmla="*/ 4199 w 4260"/>
                <a:gd name="T75" fmla="*/ 1142 h 1200"/>
                <a:gd name="T76" fmla="*/ 4214 w 4260"/>
                <a:gd name="T77" fmla="*/ 1126 h 1200"/>
                <a:gd name="T78" fmla="*/ 4227 w 4260"/>
                <a:gd name="T79" fmla="*/ 1108 h 1200"/>
                <a:gd name="T80" fmla="*/ 4238 w 4260"/>
                <a:gd name="T81" fmla="*/ 1089 h 1200"/>
                <a:gd name="T82" fmla="*/ 4247 w 4260"/>
                <a:gd name="T83" fmla="*/ 1069 h 1200"/>
                <a:gd name="T84" fmla="*/ 4253 w 4260"/>
                <a:gd name="T85" fmla="*/ 1048 h 1200"/>
                <a:gd name="T86" fmla="*/ 4258 w 4260"/>
                <a:gd name="T87" fmla="*/ 1026 h 1200"/>
                <a:gd name="T88" fmla="*/ 4259 w 4260"/>
                <a:gd name="T89" fmla="*/ 1003 h 1200"/>
                <a:gd name="T90" fmla="*/ 4260 w 4260"/>
                <a:gd name="T91" fmla="*/ 199 h 1200"/>
                <a:gd name="T92" fmla="*/ 4258 w 4260"/>
                <a:gd name="T93" fmla="*/ 176 h 1200"/>
                <a:gd name="T94" fmla="*/ 4254 w 4260"/>
                <a:gd name="T95" fmla="*/ 153 h 1200"/>
                <a:gd name="T96" fmla="*/ 4248 w 4260"/>
                <a:gd name="T97" fmla="*/ 132 h 1200"/>
                <a:gd name="T98" fmla="*/ 4239 w 4260"/>
                <a:gd name="T99" fmla="*/ 112 h 1200"/>
                <a:gd name="T100" fmla="*/ 4229 w 4260"/>
                <a:gd name="T101" fmla="*/ 93 h 1200"/>
                <a:gd name="T102" fmla="*/ 4216 w 4260"/>
                <a:gd name="T103" fmla="*/ 75 h 1200"/>
                <a:gd name="T104" fmla="*/ 4202 w 4260"/>
                <a:gd name="T105" fmla="*/ 59 h 1200"/>
                <a:gd name="T106" fmla="*/ 4186 w 4260"/>
                <a:gd name="T107" fmla="*/ 44 h 1200"/>
                <a:gd name="T108" fmla="*/ 4168 w 4260"/>
                <a:gd name="T109" fmla="*/ 31 h 1200"/>
                <a:gd name="T110" fmla="*/ 4149 w 4260"/>
                <a:gd name="T111" fmla="*/ 21 h 1200"/>
                <a:gd name="T112" fmla="*/ 4129 w 4260"/>
                <a:gd name="T113" fmla="*/ 12 h 1200"/>
                <a:gd name="T114" fmla="*/ 4107 w 4260"/>
                <a:gd name="T115" fmla="*/ 5 h 1200"/>
                <a:gd name="T116" fmla="*/ 4085 w 4260"/>
                <a:gd name="T117" fmla="*/ 1 h 1200"/>
                <a:gd name="T118" fmla="*/ 4062 w 4260"/>
                <a:gd name="T119" fmla="*/ 0 h 1200"/>
                <a:gd name="T120" fmla="*/ 199 w 4260"/>
                <a:gd name="T121" fmla="*/ 0 h 12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260"/>
                <a:gd name="T184" fmla="*/ 0 h 1200"/>
                <a:gd name="T185" fmla="*/ 4260 w 4260"/>
                <a:gd name="T186" fmla="*/ 1200 h 12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260" h="1200">
                  <a:moveTo>
                    <a:pt x="199" y="0"/>
                  </a:moveTo>
                  <a:lnTo>
                    <a:pt x="176" y="1"/>
                  </a:lnTo>
                  <a:lnTo>
                    <a:pt x="153" y="5"/>
                  </a:lnTo>
                  <a:lnTo>
                    <a:pt x="132" y="11"/>
                  </a:lnTo>
                  <a:lnTo>
                    <a:pt x="111" y="19"/>
                  </a:lnTo>
                  <a:lnTo>
                    <a:pt x="92" y="30"/>
                  </a:lnTo>
                  <a:lnTo>
                    <a:pt x="75" y="43"/>
                  </a:lnTo>
                  <a:lnTo>
                    <a:pt x="58" y="57"/>
                  </a:lnTo>
                  <a:lnTo>
                    <a:pt x="44" y="73"/>
                  </a:lnTo>
                  <a:lnTo>
                    <a:pt x="31" y="91"/>
                  </a:lnTo>
                  <a:lnTo>
                    <a:pt x="20" y="110"/>
                  </a:lnTo>
                  <a:lnTo>
                    <a:pt x="12" y="130"/>
                  </a:lnTo>
                  <a:lnTo>
                    <a:pt x="5" y="151"/>
                  </a:lnTo>
                  <a:lnTo>
                    <a:pt x="1" y="174"/>
                  </a:lnTo>
                  <a:lnTo>
                    <a:pt x="0" y="197"/>
                  </a:lnTo>
                  <a:lnTo>
                    <a:pt x="0" y="999"/>
                  </a:lnTo>
                  <a:lnTo>
                    <a:pt x="1" y="1022"/>
                  </a:lnTo>
                  <a:lnTo>
                    <a:pt x="5" y="1045"/>
                  </a:lnTo>
                  <a:lnTo>
                    <a:pt x="11" y="1066"/>
                  </a:lnTo>
                  <a:lnTo>
                    <a:pt x="19" y="1086"/>
                  </a:lnTo>
                  <a:lnTo>
                    <a:pt x="30" y="1106"/>
                  </a:lnTo>
                  <a:lnTo>
                    <a:pt x="42" y="1123"/>
                  </a:lnTo>
                  <a:lnTo>
                    <a:pt x="57" y="1140"/>
                  </a:lnTo>
                  <a:lnTo>
                    <a:pt x="73" y="1154"/>
                  </a:lnTo>
                  <a:lnTo>
                    <a:pt x="90" y="1167"/>
                  </a:lnTo>
                  <a:lnTo>
                    <a:pt x="109" y="1178"/>
                  </a:lnTo>
                  <a:lnTo>
                    <a:pt x="129" y="1187"/>
                  </a:lnTo>
                  <a:lnTo>
                    <a:pt x="151" y="1194"/>
                  </a:lnTo>
                  <a:lnTo>
                    <a:pt x="173" y="1198"/>
                  </a:lnTo>
                  <a:lnTo>
                    <a:pt x="196" y="1199"/>
                  </a:lnTo>
                  <a:lnTo>
                    <a:pt x="4059" y="1200"/>
                  </a:lnTo>
                  <a:lnTo>
                    <a:pt x="4082" y="1198"/>
                  </a:lnTo>
                  <a:lnTo>
                    <a:pt x="4104" y="1194"/>
                  </a:lnTo>
                  <a:lnTo>
                    <a:pt x="4126" y="1188"/>
                  </a:lnTo>
                  <a:lnTo>
                    <a:pt x="4146" y="1180"/>
                  </a:lnTo>
                  <a:lnTo>
                    <a:pt x="4165" y="1169"/>
                  </a:lnTo>
                  <a:lnTo>
                    <a:pt x="4183" y="1156"/>
                  </a:lnTo>
                  <a:lnTo>
                    <a:pt x="4199" y="1142"/>
                  </a:lnTo>
                  <a:lnTo>
                    <a:pt x="4214" y="1126"/>
                  </a:lnTo>
                  <a:lnTo>
                    <a:pt x="4227" y="1108"/>
                  </a:lnTo>
                  <a:lnTo>
                    <a:pt x="4238" y="1089"/>
                  </a:lnTo>
                  <a:lnTo>
                    <a:pt x="4247" y="1069"/>
                  </a:lnTo>
                  <a:lnTo>
                    <a:pt x="4253" y="1048"/>
                  </a:lnTo>
                  <a:lnTo>
                    <a:pt x="4258" y="1026"/>
                  </a:lnTo>
                  <a:lnTo>
                    <a:pt x="4259" y="1003"/>
                  </a:lnTo>
                  <a:lnTo>
                    <a:pt x="4260" y="199"/>
                  </a:lnTo>
                  <a:lnTo>
                    <a:pt x="4258" y="176"/>
                  </a:lnTo>
                  <a:lnTo>
                    <a:pt x="4254" y="153"/>
                  </a:lnTo>
                  <a:lnTo>
                    <a:pt x="4248" y="132"/>
                  </a:lnTo>
                  <a:lnTo>
                    <a:pt x="4239" y="112"/>
                  </a:lnTo>
                  <a:lnTo>
                    <a:pt x="4229" y="93"/>
                  </a:lnTo>
                  <a:lnTo>
                    <a:pt x="4216" y="75"/>
                  </a:lnTo>
                  <a:lnTo>
                    <a:pt x="4202" y="59"/>
                  </a:lnTo>
                  <a:lnTo>
                    <a:pt x="4186" y="44"/>
                  </a:lnTo>
                  <a:lnTo>
                    <a:pt x="4168" y="31"/>
                  </a:lnTo>
                  <a:lnTo>
                    <a:pt x="4149" y="21"/>
                  </a:lnTo>
                  <a:lnTo>
                    <a:pt x="4129" y="12"/>
                  </a:lnTo>
                  <a:lnTo>
                    <a:pt x="4107" y="5"/>
                  </a:lnTo>
                  <a:lnTo>
                    <a:pt x="4085" y="1"/>
                  </a:lnTo>
                  <a:lnTo>
                    <a:pt x="4062" y="0"/>
                  </a:lnTo>
                  <a:lnTo>
                    <a:pt x="19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3" name="Freeform 8"/>
            <p:cNvSpPr>
              <a:spLocks/>
            </p:cNvSpPr>
            <p:nvPr/>
          </p:nvSpPr>
          <p:spPr bwMode="auto">
            <a:xfrm>
              <a:off x="3143" y="4440"/>
              <a:ext cx="632" cy="852"/>
            </a:xfrm>
            <a:custGeom>
              <a:avLst/>
              <a:gdLst>
                <a:gd name="T0" fmla="*/ 631 w 632"/>
                <a:gd name="T1" fmla="*/ 852 h 852"/>
                <a:gd name="T2" fmla="*/ 519 w 632"/>
                <a:gd name="T3" fmla="*/ 519 h 852"/>
                <a:gd name="T4" fmla="*/ 446 w 632"/>
                <a:gd name="T5" fmla="*/ 579 h 852"/>
                <a:gd name="T6" fmla="*/ 427 w 632"/>
                <a:gd name="T7" fmla="*/ 563 h 852"/>
                <a:gd name="T8" fmla="*/ 409 w 632"/>
                <a:gd name="T9" fmla="*/ 546 h 852"/>
                <a:gd name="T10" fmla="*/ 393 w 632"/>
                <a:gd name="T11" fmla="*/ 529 h 852"/>
                <a:gd name="T12" fmla="*/ 377 w 632"/>
                <a:gd name="T13" fmla="*/ 512 h 852"/>
                <a:gd name="T14" fmla="*/ 363 w 632"/>
                <a:gd name="T15" fmla="*/ 494 h 852"/>
                <a:gd name="T16" fmla="*/ 350 w 632"/>
                <a:gd name="T17" fmla="*/ 477 h 852"/>
                <a:gd name="T18" fmla="*/ 338 w 632"/>
                <a:gd name="T19" fmla="*/ 459 h 852"/>
                <a:gd name="T20" fmla="*/ 327 w 632"/>
                <a:gd name="T21" fmla="*/ 442 h 852"/>
                <a:gd name="T22" fmla="*/ 318 w 632"/>
                <a:gd name="T23" fmla="*/ 424 h 852"/>
                <a:gd name="T24" fmla="*/ 310 w 632"/>
                <a:gd name="T25" fmla="*/ 407 h 852"/>
                <a:gd name="T26" fmla="*/ 304 w 632"/>
                <a:gd name="T27" fmla="*/ 390 h 852"/>
                <a:gd name="T28" fmla="*/ 299 w 632"/>
                <a:gd name="T29" fmla="*/ 374 h 852"/>
                <a:gd name="T30" fmla="*/ 295 w 632"/>
                <a:gd name="T31" fmla="*/ 358 h 852"/>
                <a:gd name="T32" fmla="*/ 293 w 632"/>
                <a:gd name="T33" fmla="*/ 342 h 852"/>
                <a:gd name="T34" fmla="*/ 292 w 632"/>
                <a:gd name="T35" fmla="*/ 327 h 852"/>
                <a:gd name="T36" fmla="*/ 293 w 632"/>
                <a:gd name="T37" fmla="*/ 312 h 852"/>
                <a:gd name="T38" fmla="*/ 296 w 632"/>
                <a:gd name="T39" fmla="*/ 298 h 852"/>
                <a:gd name="T40" fmla="*/ 300 w 632"/>
                <a:gd name="T41" fmla="*/ 285 h 852"/>
                <a:gd name="T42" fmla="*/ 305 w 632"/>
                <a:gd name="T43" fmla="*/ 272 h 852"/>
                <a:gd name="T44" fmla="*/ 319 w 632"/>
                <a:gd name="T45" fmla="*/ 253 h 852"/>
                <a:gd name="T46" fmla="*/ 333 w 632"/>
                <a:gd name="T47" fmla="*/ 239 h 852"/>
                <a:gd name="T48" fmla="*/ 348 w 632"/>
                <a:gd name="T49" fmla="*/ 228 h 852"/>
                <a:gd name="T50" fmla="*/ 120 w 632"/>
                <a:gd name="T51" fmla="*/ 0 h 852"/>
                <a:gd name="T52" fmla="*/ 101 w 632"/>
                <a:gd name="T53" fmla="*/ 9 h 852"/>
                <a:gd name="T54" fmla="*/ 84 w 632"/>
                <a:gd name="T55" fmla="*/ 21 h 852"/>
                <a:gd name="T56" fmla="*/ 68 w 632"/>
                <a:gd name="T57" fmla="*/ 33 h 852"/>
                <a:gd name="T58" fmla="*/ 54 w 632"/>
                <a:gd name="T59" fmla="*/ 47 h 852"/>
                <a:gd name="T60" fmla="*/ 41 w 632"/>
                <a:gd name="T61" fmla="*/ 62 h 852"/>
                <a:gd name="T62" fmla="*/ 27 w 632"/>
                <a:gd name="T63" fmla="*/ 87 h 852"/>
                <a:gd name="T64" fmla="*/ 15 w 632"/>
                <a:gd name="T65" fmla="*/ 113 h 852"/>
                <a:gd name="T66" fmla="*/ 7 w 632"/>
                <a:gd name="T67" fmla="*/ 140 h 852"/>
                <a:gd name="T68" fmla="*/ 2 w 632"/>
                <a:gd name="T69" fmla="*/ 168 h 852"/>
                <a:gd name="T70" fmla="*/ 0 w 632"/>
                <a:gd name="T71" fmla="*/ 198 h 852"/>
                <a:gd name="T72" fmla="*/ 0 w 632"/>
                <a:gd name="T73" fmla="*/ 229 h 852"/>
                <a:gd name="T74" fmla="*/ 4 w 632"/>
                <a:gd name="T75" fmla="*/ 260 h 852"/>
                <a:gd name="T76" fmla="*/ 11 w 632"/>
                <a:gd name="T77" fmla="*/ 293 h 852"/>
                <a:gd name="T78" fmla="*/ 21 w 632"/>
                <a:gd name="T79" fmla="*/ 326 h 852"/>
                <a:gd name="T80" fmla="*/ 34 w 632"/>
                <a:gd name="T81" fmla="*/ 359 h 852"/>
                <a:gd name="T82" fmla="*/ 49 w 632"/>
                <a:gd name="T83" fmla="*/ 393 h 852"/>
                <a:gd name="T84" fmla="*/ 67 w 632"/>
                <a:gd name="T85" fmla="*/ 427 h 852"/>
                <a:gd name="T86" fmla="*/ 88 w 632"/>
                <a:gd name="T87" fmla="*/ 462 h 852"/>
                <a:gd name="T88" fmla="*/ 111 w 632"/>
                <a:gd name="T89" fmla="*/ 496 h 852"/>
                <a:gd name="T90" fmla="*/ 137 w 632"/>
                <a:gd name="T91" fmla="*/ 531 h 852"/>
                <a:gd name="T92" fmla="*/ 165 w 632"/>
                <a:gd name="T93" fmla="*/ 565 h 852"/>
                <a:gd name="T94" fmla="*/ 195 w 632"/>
                <a:gd name="T95" fmla="*/ 598 h 852"/>
                <a:gd name="T96" fmla="*/ 228 w 632"/>
                <a:gd name="T97" fmla="*/ 632 h 852"/>
                <a:gd name="T98" fmla="*/ 264 w 632"/>
                <a:gd name="T99" fmla="*/ 665 h 852"/>
                <a:gd name="T100" fmla="*/ 301 w 632"/>
                <a:gd name="T101" fmla="*/ 697 h 852"/>
                <a:gd name="T102" fmla="*/ 227 w 632"/>
                <a:gd name="T103" fmla="*/ 757 h 852"/>
                <a:gd name="T104" fmla="*/ 631 w 632"/>
                <a:gd name="T105" fmla="*/ 852 h 8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852"/>
                <a:gd name="T161" fmla="*/ 632 w 632"/>
                <a:gd name="T162" fmla="*/ 852 h 8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852">
                  <a:moveTo>
                    <a:pt x="631" y="852"/>
                  </a:moveTo>
                  <a:lnTo>
                    <a:pt x="519" y="519"/>
                  </a:lnTo>
                  <a:lnTo>
                    <a:pt x="446" y="579"/>
                  </a:lnTo>
                  <a:lnTo>
                    <a:pt x="427" y="563"/>
                  </a:lnTo>
                  <a:lnTo>
                    <a:pt x="409" y="546"/>
                  </a:lnTo>
                  <a:lnTo>
                    <a:pt x="393" y="529"/>
                  </a:lnTo>
                  <a:lnTo>
                    <a:pt x="377" y="512"/>
                  </a:lnTo>
                  <a:lnTo>
                    <a:pt x="363" y="494"/>
                  </a:lnTo>
                  <a:lnTo>
                    <a:pt x="350" y="477"/>
                  </a:lnTo>
                  <a:lnTo>
                    <a:pt x="338" y="459"/>
                  </a:lnTo>
                  <a:lnTo>
                    <a:pt x="327" y="442"/>
                  </a:lnTo>
                  <a:lnTo>
                    <a:pt x="318" y="424"/>
                  </a:lnTo>
                  <a:lnTo>
                    <a:pt x="310" y="407"/>
                  </a:lnTo>
                  <a:lnTo>
                    <a:pt x="304" y="390"/>
                  </a:lnTo>
                  <a:lnTo>
                    <a:pt x="299" y="374"/>
                  </a:lnTo>
                  <a:lnTo>
                    <a:pt x="295" y="358"/>
                  </a:lnTo>
                  <a:lnTo>
                    <a:pt x="293" y="342"/>
                  </a:lnTo>
                  <a:lnTo>
                    <a:pt x="292" y="327"/>
                  </a:lnTo>
                  <a:lnTo>
                    <a:pt x="293" y="312"/>
                  </a:lnTo>
                  <a:lnTo>
                    <a:pt x="296" y="298"/>
                  </a:lnTo>
                  <a:lnTo>
                    <a:pt x="300" y="285"/>
                  </a:lnTo>
                  <a:lnTo>
                    <a:pt x="305" y="272"/>
                  </a:lnTo>
                  <a:lnTo>
                    <a:pt x="319" y="253"/>
                  </a:lnTo>
                  <a:lnTo>
                    <a:pt x="333" y="239"/>
                  </a:lnTo>
                  <a:lnTo>
                    <a:pt x="348" y="228"/>
                  </a:lnTo>
                  <a:lnTo>
                    <a:pt x="120" y="0"/>
                  </a:lnTo>
                  <a:lnTo>
                    <a:pt x="101" y="9"/>
                  </a:lnTo>
                  <a:lnTo>
                    <a:pt x="84" y="21"/>
                  </a:lnTo>
                  <a:lnTo>
                    <a:pt x="68" y="33"/>
                  </a:lnTo>
                  <a:lnTo>
                    <a:pt x="54" y="47"/>
                  </a:lnTo>
                  <a:lnTo>
                    <a:pt x="41" y="62"/>
                  </a:lnTo>
                  <a:lnTo>
                    <a:pt x="27" y="87"/>
                  </a:lnTo>
                  <a:lnTo>
                    <a:pt x="15" y="113"/>
                  </a:lnTo>
                  <a:lnTo>
                    <a:pt x="7" y="140"/>
                  </a:lnTo>
                  <a:lnTo>
                    <a:pt x="2" y="168"/>
                  </a:lnTo>
                  <a:lnTo>
                    <a:pt x="0" y="198"/>
                  </a:lnTo>
                  <a:lnTo>
                    <a:pt x="0" y="229"/>
                  </a:lnTo>
                  <a:lnTo>
                    <a:pt x="4" y="260"/>
                  </a:lnTo>
                  <a:lnTo>
                    <a:pt x="11" y="293"/>
                  </a:lnTo>
                  <a:lnTo>
                    <a:pt x="21" y="326"/>
                  </a:lnTo>
                  <a:lnTo>
                    <a:pt x="34" y="359"/>
                  </a:lnTo>
                  <a:lnTo>
                    <a:pt x="49" y="393"/>
                  </a:lnTo>
                  <a:lnTo>
                    <a:pt x="67" y="427"/>
                  </a:lnTo>
                  <a:lnTo>
                    <a:pt x="88" y="462"/>
                  </a:lnTo>
                  <a:lnTo>
                    <a:pt x="111" y="496"/>
                  </a:lnTo>
                  <a:lnTo>
                    <a:pt x="137" y="531"/>
                  </a:lnTo>
                  <a:lnTo>
                    <a:pt x="165" y="565"/>
                  </a:lnTo>
                  <a:lnTo>
                    <a:pt x="195" y="598"/>
                  </a:lnTo>
                  <a:lnTo>
                    <a:pt x="228" y="632"/>
                  </a:lnTo>
                  <a:lnTo>
                    <a:pt x="264" y="665"/>
                  </a:lnTo>
                  <a:lnTo>
                    <a:pt x="301" y="697"/>
                  </a:lnTo>
                  <a:lnTo>
                    <a:pt x="227" y="757"/>
                  </a:lnTo>
                  <a:lnTo>
                    <a:pt x="631" y="852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4" name="Freeform 9"/>
            <p:cNvSpPr>
              <a:spLocks/>
            </p:cNvSpPr>
            <p:nvPr/>
          </p:nvSpPr>
          <p:spPr bwMode="auto">
            <a:xfrm>
              <a:off x="3143" y="4440"/>
              <a:ext cx="632" cy="852"/>
            </a:xfrm>
            <a:custGeom>
              <a:avLst/>
              <a:gdLst>
                <a:gd name="T0" fmla="*/ 446 w 632"/>
                <a:gd name="T1" fmla="*/ 579 h 852"/>
                <a:gd name="T2" fmla="*/ 427 w 632"/>
                <a:gd name="T3" fmla="*/ 563 h 852"/>
                <a:gd name="T4" fmla="*/ 409 w 632"/>
                <a:gd name="T5" fmla="*/ 546 h 852"/>
                <a:gd name="T6" fmla="*/ 393 w 632"/>
                <a:gd name="T7" fmla="*/ 529 h 852"/>
                <a:gd name="T8" fmla="*/ 377 w 632"/>
                <a:gd name="T9" fmla="*/ 512 h 852"/>
                <a:gd name="T10" fmla="*/ 363 w 632"/>
                <a:gd name="T11" fmla="*/ 494 h 852"/>
                <a:gd name="T12" fmla="*/ 350 w 632"/>
                <a:gd name="T13" fmla="*/ 477 h 852"/>
                <a:gd name="T14" fmla="*/ 338 w 632"/>
                <a:gd name="T15" fmla="*/ 459 h 852"/>
                <a:gd name="T16" fmla="*/ 327 w 632"/>
                <a:gd name="T17" fmla="*/ 442 h 852"/>
                <a:gd name="T18" fmla="*/ 318 w 632"/>
                <a:gd name="T19" fmla="*/ 424 h 852"/>
                <a:gd name="T20" fmla="*/ 310 w 632"/>
                <a:gd name="T21" fmla="*/ 407 h 852"/>
                <a:gd name="T22" fmla="*/ 304 w 632"/>
                <a:gd name="T23" fmla="*/ 390 h 852"/>
                <a:gd name="T24" fmla="*/ 299 w 632"/>
                <a:gd name="T25" fmla="*/ 374 h 852"/>
                <a:gd name="T26" fmla="*/ 295 w 632"/>
                <a:gd name="T27" fmla="*/ 358 h 852"/>
                <a:gd name="T28" fmla="*/ 293 w 632"/>
                <a:gd name="T29" fmla="*/ 342 h 852"/>
                <a:gd name="T30" fmla="*/ 292 w 632"/>
                <a:gd name="T31" fmla="*/ 327 h 852"/>
                <a:gd name="T32" fmla="*/ 293 w 632"/>
                <a:gd name="T33" fmla="*/ 312 h 852"/>
                <a:gd name="T34" fmla="*/ 296 w 632"/>
                <a:gd name="T35" fmla="*/ 298 h 852"/>
                <a:gd name="T36" fmla="*/ 300 w 632"/>
                <a:gd name="T37" fmla="*/ 285 h 852"/>
                <a:gd name="T38" fmla="*/ 305 w 632"/>
                <a:gd name="T39" fmla="*/ 272 h 852"/>
                <a:gd name="T40" fmla="*/ 319 w 632"/>
                <a:gd name="T41" fmla="*/ 253 h 852"/>
                <a:gd name="T42" fmla="*/ 333 w 632"/>
                <a:gd name="T43" fmla="*/ 239 h 852"/>
                <a:gd name="T44" fmla="*/ 348 w 632"/>
                <a:gd name="T45" fmla="*/ 228 h 852"/>
                <a:gd name="T46" fmla="*/ 120 w 632"/>
                <a:gd name="T47" fmla="*/ 0 h 852"/>
                <a:gd name="T48" fmla="*/ 101 w 632"/>
                <a:gd name="T49" fmla="*/ 9 h 852"/>
                <a:gd name="T50" fmla="*/ 84 w 632"/>
                <a:gd name="T51" fmla="*/ 21 h 852"/>
                <a:gd name="T52" fmla="*/ 68 w 632"/>
                <a:gd name="T53" fmla="*/ 33 h 852"/>
                <a:gd name="T54" fmla="*/ 54 w 632"/>
                <a:gd name="T55" fmla="*/ 47 h 852"/>
                <a:gd name="T56" fmla="*/ 41 w 632"/>
                <a:gd name="T57" fmla="*/ 62 h 852"/>
                <a:gd name="T58" fmla="*/ 27 w 632"/>
                <a:gd name="T59" fmla="*/ 87 h 852"/>
                <a:gd name="T60" fmla="*/ 15 w 632"/>
                <a:gd name="T61" fmla="*/ 113 h 852"/>
                <a:gd name="T62" fmla="*/ 7 w 632"/>
                <a:gd name="T63" fmla="*/ 140 h 852"/>
                <a:gd name="T64" fmla="*/ 2 w 632"/>
                <a:gd name="T65" fmla="*/ 168 h 852"/>
                <a:gd name="T66" fmla="*/ 0 w 632"/>
                <a:gd name="T67" fmla="*/ 198 h 852"/>
                <a:gd name="T68" fmla="*/ 0 w 632"/>
                <a:gd name="T69" fmla="*/ 229 h 852"/>
                <a:gd name="T70" fmla="*/ 4 w 632"/>
                <a:gd name="T71" fmla="*/ 260 h 852"/>
                <a:gd name="T72" fmla="*/ 11 w 632"/>
                <a:gd name="T73" fmla="*/ 293 h 852"/>
                <a:gd name="T74" fmla="*/ 21 w 632"/>
                <a:gd name="T75" fmla="*/ 326 h 852"/>
                <a:gd name="T76" fmla="*/ 34 w 632"/>
                <a:gd name="T77" fmla="*/ 359 h 852"/>
                <a:gd name="T78" fmla="*/ 49 w 632"/>
                <a:gd name="T79" fmla="*/ 393 h 852"/>
                <a:gd name="T80" fmla="*/ 67 w 632"/>
                <a:gd name="T81" fmla="*/ 427 h 852"/>
                <a:gd name="T82" fmla="*/ 88 w 632"/>
                <a:gd name="T83" fmla="*/ 462 h 852"/>
                <a:gd name="T84" fmla="*/ 111 w 632"/>
                <a:gd name="T85" fmla="*/ 496 h 852"/>
                <a:gd name="T86" fmla="*/ 137 w 632"/>
                <a:gd name="T87" fmla="*/ 531 h 852"/>
                <a:gd name="T88" fmla="*/ 165 w 632"/>
                <a:gd name="T89" fmla="*/ 565 h 852"/>
                <a:gd name="T90" fmla="*/ 195 w 632"/>
                <a:gd name="T91" fmla="*/ 598 h 852"/>
                <a:gd name="T92" fmla="*/ 228 w 632"/>
                <a:gd name="T93" fmla="*/ 632 h 852"/>
                <a:gd name="T94" fmla="*/ 264 w 632"/>
                <a:gd name="T95" fmla="*/ 665 h 852"/>
                <a:gd name="T96" fmla="*/ 301 w 632"/>
                <a:gd name="T97" fmla="*/ 697 h 852"/>
                <a:gd name="T98" fmla="*/ 227 w 632"/>
                <a:gd name="T99" fmla="*/ 757 h 852"/>
                <a:gd name="T100" fmla="*/ 631 w 632"/>
                <a:gd name="T101" fmla="*/ 852 h 852"/>
                <a:gd name="T102" fmla="*/ 519 w 632"/>
                <a:gd name="T103" fmla="*/ 519 h 852"/>
                <a:gd name="T104" fmla="*/ 446 w 632"/>
                <a:gd name="T105" fmla="*/ 579 h 8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852"/>
                <a:gd name="T161" fmla="*/ 632 w 632"/>
                <a:gd name="T162" fmla="*/ 852 h 8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852">
                  <a:moveTo>
                    <a:pt x="446" y="579"/>
                  </a:moveTo>
                  <a:lnTo>
                    <a:pt x="427" y="563"/>
                  </a:lnTo>
                  <a:lnTo>
                    <a:pt x="409" y="546"/>
                  </a:lnTo>
                  <a:lnTo>
                    <a:pt x="393" y="529"/>
                  </a:lnTo>
                  <a:lnTo>
                    <a:pt x="377" y="512"/>
                  </a:lnTo>
                  <a:lnTo>
                    <a:pt x="363" y="494"/>
                  </a:lnTo>
                  <a:lnTo>
                    <a:pt x="350" y="477"/>
                  </a:lnTo>
                  <a:lnTo>
                    <a:pt x="338" y="459"/>
                  </a:lnTo>
                  <a:lnTo>
                    <a:pt x="327" y="442"/>
                  </a:lnTo>
                  <a:lnTo>
                    <a:pt x="318" y="424"/>
                  </a:lnTo>
                  <a:lnTo>
                    <a:pt x="310" y="407"/>
                  </a:lnTo>
                  <a:lnTo>
                    <a:pt x="304" y="390"/>
                  </a:lnTo>
                  <a:lnTo>
                    <a:pt x="299" y="374"/>
                  </a:lnTo>
                  <a:lnTo>
                    <a:pt x="295" y="358"/>
                  </a:lnTo>
                  <a:lnTo>
                    <a:pt x="293" y="342"/>
                  </a:lnTo>
                  <a:lnTo>
                    <a:pt x="292" y="327"/>
                  </a:lnTo>
                  <a:lnTo>
                    <a:pt x="293" y="312"/>
                  </a:lnTo>
                  <a:lnTo>
                    <a:pt x="296" y="298"/>
                  </a:lnTo>
                  <a:lnTo>
                    <a:pt x="300" y="285"/>
                  </a:lnTo>
                  <a:lnTo>
                    <a:pt x="305" y="272"/>
                  </a:lnTo>
                  <a:lnTo>
                    <a:pt x="319" y="253"/>
                  </a:lnTo>
                  <a:lnTo>
                    <a:pt x="333" y="239"/>
                  </a:lnTo>
                  <a:lnTo>
                    <a:pt x="348" y="228"/>
                  </a:lnTo>
                  <a:lnTo>
                    <a:pt x="120" y="0"/>
                  </a:lnTo>
                  <a:lnTo>
                    <a:pt x="101" y="9"/>
                  </a:lnTo>
                  <a:lnTo>
                    <a:pt x="84" y="21"/>
                  </a:lnTo>
                  <a:lnTo>
                    <a:pt x="68" y="33"/>
                  </a:lnTo>
                  <a:lnTo>
                    <a:pt x="54" y="47"/>
                  </a:lnTo>
                  <a:lnTo>
                    <a:pt x="41" y="62"/>
                  </a:lnTo>
                  <a:lnTo>
                    <a:pt x="27" y="87"/>
                  </a:lnTo>
                  <a:lnTo>
                    <a:pt x="15" y="113"/>
                  </a:lnTo>
                  <a:lnTo>
                    <a:pt x="7" y="140"/>
                  </a:lnTo>
                  <a:lnTo>
                    <a:pt x="2" y="168"/>
                  </a:lnTo>
                  <a:lnTo>
                    <a:pt x="0" y="198"/>
                  </a:lnTo>
                  <a:lnTo>
                    <a:pt x="0" y="229"/>
                  </a:lnTo>
                  <a:lnTo>
                    <a:pt x="4" y="260"/>
                  </a:lnTo>
                  <a:lnTo>
                    <a:pt x="11" y="293"/>
                  </a:lnTo>
                  <a:lnTo>
                    <a:pt x="21" y="326"/>
                  </a:lnTo>
                  <a:lnTo>
                    <a:pt x="34" y="359"/>
                  </a:lnTo>
                  <a:lnTo>
                    <a:pt x="49" y="393"/>
                  </a:lnTo>
                  <a:lnTo>
                    <a:pt x="67" y="427"/>
                  </a:lnTo>
                  <a:lnTo>
                    <a:pt x="88" y="462"/>
                  </a:lnTo>
                  <a:lnTo>
                    <a:pt x="111" y="496"/>
                  </a:lnTo>
                  <a:lnTo>
                    <a:pt x="137" y="531"/>
                  </a:lnTo>
                  <a:lnTo>
                    <a:pt x="165" y="565"/>
                  </a:lnTo>
                  <a:lnTo>
                    <a:pt x="195" y="598"/>
                  </a:lnTo>
                  <a:lnTo>
                    <a:pt x="228" y="632"/>
                  </a:lnTo>
                  <a:lnTo>
                    <a:pt x="264" y="665"/>
                  </a:lnTo>
                  <a:lnTo>
                    <a:pt x="301" y="697"/>
                  </a:lnTo>
                  <a:lnTo>
                    <a:pt x="227" y="757"/>
                  </a:lnTo>
                  <a:lnTo>
                    <a:pt x="631" y="852"/>
                  </a:lnTo>
                  <a:lnTo>
                    <a:pt x="519" y="519"/>
                  </a:lnTo>
                  <a:lnTo>
                    <a:pt x="446" y="579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5" name="Freeform 10"/>
            <p:cNvSpPr>
              <a:spLocks/>
            </p:cNvSpPr>
            <p:nvPr/>
          </p:nvSpPr>
          <p:spPr bwMode="auto">
            <a:xfrm>
              <a:off x="3988" y="4195"/>
              <a:ext cx="546" cy="882"/>
            </a:xfrm>
            <a:custGeom>
              <a:avLst/>
              <a:gdLst>
                <a:gd name="T0" fmla="*/ 349 w 546"/>
                <a:gd name="T1" fmla="*/ 706 h 882"/>
                <a:gd name="T2" fmla="*/ 283 w 546"/>
                <a:gd name="T3" fmla="*/ 742 h 882"/>
                <a:gd name="T4" fmla="*/ 531 w 546"/>
                <a:gd name="T5" fmla="*/ 882 h 882"/>
                <a:gd name="T6" fmla="*/ 546 w 546"/>
                <a:gd name="T7" fmla="*/ 597 h 882"/>
                <a:gd name="T8" fmla="*/ 480 w 546"/>
                <a:gd name="T9" fmla="*/ 633 h 882"/>
                <a:gd name="T10" fmla="*/ 130 w 546"/>
                <a:gd name="T11" fmla="*/ 0 h 882"/>
                <a:gd name="T12" fmla="*/ 0 w 546"/>
                <a:gd name="T13" fmla="*/ 73 h 882"/>
                <a:gd name="T14" fmla="*/ 349 w 546"/>
                <a:gd name="T15" fmla="*/ 706 h 8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6"/>
                <a:gd name="T25" fmla="*/ 0 h 882"/>
                <a:gd name="T26" fmla="*/ 546 w 546"/>
                <a:gd name="T27" fmla="*/ 882 h 8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6" h="882">
                  <a:moveTo>
                    <a:pt x="349" y="706"/>
                  </a:moveTo>
                  <a:lnTo>
                    <a:pt x="283" y="742"/>
                  </a:lnTo>
                  <a:lnTo>
                    <a:pt x="531" y="882"/>
                  </a:lnTo>
                  <a:lnTo>
                    <a:pt x="546" y="597"/>
                  </a:lnTo>
                  <a:lnTo>
                    <a:pt x="480" y="633"/>
                  </a:lnTo>
                  <a:lnTo>
                    <a:pt x="130" y="0"/>
                  </a:lnTo>
                  <a:lnTo>
                    <a:pt x="0" y="73"/>
                  </a:lnTo>
                  <a:lnTo>
                    <a:pt x="349" y="706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6" name="Freeform 11"/>
            <p:cNvSpPr>
              <a:spLocks/>
            </p:cNvSpPr>
            <p:nvPr/>
          </p:nvSpPr>
          <p:spPr bwMode="auto">
            <a:xfrm>
              <a:off x="3988" y="4195"/>
              <a:ext cx="546" cy="882"/>
            </a:xfrm>
            <a:custGeom>
              <a:avLst/>
              <a:gdLst>
                <a:gd name="T0" fmla="*/ 283 w 546"/>
                <a:gd name="T1" fmla="*/ 742 h 882"/>
                <a:gd name="T2" fmla="*/ 349 w 546"/>
                <a:gd name="T3" fmla="*/ 706 h 882"/>
                <a:gd name="T4" fmla="*/ 0 w 546"/>
                <a:gd name="T5" fmla="*/ 73 h 882"/>
                <a:gd name="T6" fmla="*/ 130 w 546"/>
                <a:gd name="T7" fmla="*/ 0 h 882"/>
                <a:gd name="T8" fmla="*/ 480 w 546"/>
                <a:gd name="T9" fmla="*/ 633 h 882"/>
                <a:gd name="T10" fmla="*/ 546 w 546"/>
                <a:gd name="T11" fmla="*/ 597 h 882"/>
                <a:gd name="T12" fmla="*/ 531 w 546"/>
                <a:gd name="T13" fmla="*/ 882 h 882"/>
                <a:gd name="T14" fmla="*/ 283 w 546"/>
                <a:gd name="T15" fmla="*/ 742 h 8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6"/>
                <a:gd name="T25" fmla="*/ 0 h 882"/>
                <a:gd name="T26" fmla="*/ 546 w 546"/>
                <a:gd name="T27" fmla="*/ 882 h 8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6" h="882">
                  <a:moveTo>
                    <a:pt x="283" y="742"/>
                  </a:moveTo>
                  <a:lnTo>
                    <a:pt x="349" y="706"/>
                  </a:lnTo>
                  <a:lnTo>
                    <a:pt x="0" y="73"/>
                  </a:lnTo>
                  <a:lnTo>
                    <a:pt x="130" y="0"/>
                  </a:lnTo>
                  <a:lnTo>
                    <a:pt x="480" y="633"/>
                  </a:lnTo>
                  <a:lnTo>
                    <a:pt x="546" y="597"/>
                  </a:lnTo>
                  <a:lnTo>
                    <a:pt x="531" y="882"/>
                  </a:lnTo>
                  <a:lnTo>
                    <a:pt x="283" y="742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7" name="Freeform 12"/>
            <p:cNvSpPr>
              <a:spLocks/>
            </p:cNvSpPr>
            <p:nvPr/>
          </p:nvSpPr>
          <p:spPr bwMode="auto">
            <a:xfrm>
              <a:off x="4892" y="4125"/>
              <a:ext cx="426" cy="886"/>
            </a:xfrm>
            <a:custGeom>
              <a:avLst/>
              <a:gdLst>
                <a:gd name="T0" fmla="*/ 71 w 426"/>
                <a:gd name="T1" fmla="*/ 885 h 886"/>
                <a:gd name="T2" fmla="*/ 285 w 426"/>
                <a:gd name="T3" fmla="*/ 717 h 886"/>
                <a:gd name="T4" fmla="*/ 213 w 426"/>
                <a:gd name="T5" fmla="*/ 693 h 886"/>
                <a:gd name="T6" fmla="*/ 426 w 426"/>
                <a:gd name="T7" fmla="*/ 46 h 886"/>
                <a:gd name="T8" fmla="*/ 283 w 426"/>
                <a:gd name="T9" fmla="*/ 0 h 886"/>
                <a:gd name="T10" fmla="*/ 71 w 426"/>
                <a:gd name="T11" fmla="*/ 646 h 886"/>
                <a:gd name="T12" fmla="*/ 0 w 426"/>
                <a:gd name="T13" fmla="*/ 624 h 886"/>
                <a:gd name="T14" fmla="*/ 71 w 426"/>
                <a:gd name="T15" fmla="*/ 885 h 8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6"/>
                <a:gd name="T25" fmla="*/ 0 h 886"/>
                <a:gd name="T26" fmla="*/ 426 w 426"/>
                <a:gd name="T27" fmla="*/ 886 h 8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6" h="886">
                  <a:moveTo>
                    <a:pt x="71" y="885"/>
                  </a:moveTo>
                  <a:lnTo>
                    <a:pt x="285" y="717"/>
                  </a:lnTo>
                  <a:lnTo>
                    <a:pt x="213" y="693"/>
                  </a:lnTo>
                  <a:lnTo>
                    <a:pt x="426" y="46"/>
                  </a:lnTo>
                  <a:lnTo>
                    <a:pt x="283" y="0"/>
                  </a:lnTo>
                  <a:lnTo>
                    <a:pt x="71" y="646"/>
                  </a:lnTo>
                  <a:lnTo>
                    <a:pt x="0" y="624"/>
                  </a:lnTo>
                  <a:lnTo>
                    <a:pt x="71" y="885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8" name="Freeform 13"/>
            <p:cNvSpPr>
              <a:spLocks/>
            </p:cNvSpPr>
            <p:nvPr/>
          </p:nvSpPr>
          <p:spPr bwMode="auto">
            <a:xfrm>
              <a:off x="4892" y="4125"/>
              <a:ext cx="426" cy="886"/>
            </a:xfrm>
            <a:custGeom>
              <a:avLst/>
              <a:gdLst>
                <a:gd name="T0" fmla="*/ 285 w 426"/>
                <a:gd name="T1" fmla="*/ 717 h 886"/>
                <a:gd name="T2" fmla="*/ 213 w 426"/>
                <a:gd name="T3" fmla="*/ 693 h 886"/>
                <a:gd name="T4" fmla="*/ 426 w 426"/>
                <a:gd name="T5" fmla="*/ 46 h 886"/>
                <a:gd name="T6" fmla="*/ 283 w 426"/>
                <a:gd name="T7" fmla="*/ 0 h 886"/>
                <a:gd name="T8" fmla="*/ 71 w 426"/>
                <a:gd name="T9" fmla="*/ 646 h 886"/>
                <a:gd name="T10" fmla="*/ 0 w 426"/>
                <a:gd name="T11" fmla="*/ 624 h 886"/>
                <a:gd name="T12" fmla="*/ 71 w 426"/>
                <a:gd name="T13" fmla="*/ 885 h 886"/>
                <a:gd name="T14" fmla="*/ 285 w 426"/>
                <a:gd name="T15" fmla="*/ 717 h 8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6"/>
                <a:gd name="T25" fmla="*/ 0 h 886"/>
                <a:gd name="T26" fmla="*/ 426 w 426"/>
                <a:gd name="T27" fmla="*/ 886 h 8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6" h="886">
                  <a:moveTo>
                    <a:pt x="285" y="717"/>
                  </a:moveTo>
                  <a:lnTo>
                    <a:pt x="213" y="693"/>
                  </a:lnTo>
                  <a:lnTo>
                    <a:pt x="426" y="46"/>
                  </a:lnTo>
                  <a:lnTo>
                    <a:pt x="283" y="0"/>
                  </a:lnTo>
                  <a:lnTo>
                    <a:pt x="71" y="646"/>
                  </a:lnTo>
                  <a:lnTo>
                    <a:pt x="0" y="624"/>
                  </a:lnTo>
                  <a:lnTo>
                    <a:pt x="71" y="885"/>
                  </a:lnTo>
                  <a:lnTo>
                    <a:pt x="285" y="717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59" name="Freeform 14"/>
            <p:cNvSpPr>
              <a:spLocks/>
            </p:cNvSpPr>
            <p:nvPr/>
          </p:nvSpPr>
          <p:spPr bwMode="auto">
            <a:xfrm>
              <a:off x="5461" y="4484"/>
              <a:ext cx="580" cy="692"/>
            </a:xfrm>
            <a:custGeom>
              <a:avLst/>
              <a:gdLst>
                <a:gd name="T0" fmla="*/ 285 w 580"/>
                <a:gd name="T1" fmla="*/ 612 h 692"/>
                <a:gd name="T2" fmla="*/ 319 w 580"/>
                <a:gd name="T3" fmla="*/ 592 h 692"/>
                <a:gd name="T4" fmla="*/ 350 w 580"/>
                <a:gd name="T5" fmla="*/ 572 h 692"/>
                <a:gd name="T6" fmla="*/ 380 w 580"/>
                <a:gd name="T7" fmla="*/ 550 h 692"/>
                <a:gd name="T8" fmla="*/ 409 w 580"/>
                <a:gd name="T9" fmla="*/ 527 h 692"/>
                <a:gd name="T10" fmla="*/ 435 w 580"/>
                <a:gd name="T11" fmla="*/ 503 h 692"/>
                <a:gd name="T12" fmla="*/ 459 w 580"/>
                <a:gd name="T13" fmla="*/ 478 h 692"/>
                <a:gd name="T14" fmla="*/ 481 w 580"/>
                <a:gd name="T15" fmla="*/ 452 h 692"/>
                <a:gd name="T16" fmla="*/ 501 w 580"/>
                <a:gd name="T17" fmla="*/ 425 h 692"/>
                <a:gd name="T18" fmla="*/ 519 w 580"/>
                <a:gd name="T19" fmla="*/ 398 h 692"/>
                <a:gd name="T20" fmla="*/ 535 w 580"/>
                <a:gd name="T21" fmla="*/ 370 h 692"/>
                <a:gd name="T22" fmla="*/ 549 w 580"/>
                <a:gd name="T23" fmla="*/ 342 h 692"/>
                <a:gd name="T24" fmla="*/ 560 w 580"/>
                <a:gd name="T25" fmla="*/ 313 h 692"/>
                <a:gd name="T26" fmla="*/ 568 w 580"/>
                <a:gd name="T27" fmla="*/ 284 h 692"/>
                <a:gd name="T28" fmla="*/ 575 w 580"/>
                <a:gd name="T29" fmla="*/ 255 h 692"/>
                <a:gd name="T30" fmla="*/ 578 w 580"/>
                <a:gd name="T31" fmla="*/ 226 h 692"/>
                <a:gd name="T32" fmla="*/ 580 w 580"/>
                <a:gd name="T33" fmla="*/ 197 h 692"/>
                <a:gd name="T34" fmla="*/ 578 w 580"/>
                <a:gd name="T35" fmla="*/ 167 h 692"/>
                <a:gd name="T36" fmla="*/ 574 w 580"/>
                <a:gd name="T37" fmla="*/ 138 h 692"/>
                <a:gd name="T38" fmla="*/ 567 w 580"/>
                <a:gd name="T39" fmla="*/ 110 h 692"/>
                <a:gd name="T40" fmla="*/ 557 w 580"/>
                <a:gd name="T41" fmla="*/ 82 h 692"/>
                <a:gd name="T42" fmla="*/ 548 w 580"/>
                <a:gd name="T43" fmla="*/ 64 h 692"/>
                <a:gd name="T44" fmla="*/ 538 w 580"/>
                <a:gd name="T45" fmla="*/ 47 h 692"/>
                <a:gd name="T46" fmla="*/ 527 w 580"/>
                <a:gd name="T47" fmla="*/ 30 h 692"/>
                <a:gd name="T48" fmla="*/ 514 w 580"/>
                <a:gd name="T49" fmla="*/ 15 h 692"/>
                <a:gd name="T50" fmla="*/ 500 w 580"/>
                <a:gd name="T51" fmla="*/ 0 h 692"/>
                <a:gd name="T52" fmla="*/ 293 w 580"/>
                <a:gd name="T53" fmla="*/ 151 h 692"/>
                <a:gd name="T54" fmla="*/ 303 w 580"/>
                <a:gd name="T55" fmla="*/ 165 h 692"/>
                <a:gd name="T56" fmla="*/ 313 w 580"/>
                <a:gd name="T57" fmla="*/ 182 h 692"/>
                <a:gd name="T58" fmla="*/ 322 w 580"/>
                <a:gd name="T59" fmla="*/ 206 h 692"/>
                <a:gd name="T60" fmla="*/ 326 w 580"/>
                <a:gd name="T61" fmla="*/ 222 h 692"/>
                <a:gd name="T62" fmla="*/ 328 w 580"/>
                <a:gd name="T63" fmla="*/ 238 h 692"/>
                <a:gd name="T64" fmla="*/ 328 w 580"/>
                <a:gd name="T65" fmla="*/ 255 h 692"/>
                <a:gd name="T66" fmla="*/ 326 w 580"/>
                <a:gd name="T67" fmla="*/ 272 h 692"/>
                <a:gd name="T68" fmla="*/ 322 w 580"/>
                <a:gd name="T69" fmla="*/ 289 h 692"/>
                <a:gd name="T70" fmla="*/ 316 w 580"/>
                <a:gd name="T71" fmla="*/ 306 h 692"/>
                <a:gd name="T72" fmla="*/ 309 w 580"/>
                <a:gd name="T73" fmla="*/ 323 h 692"/>
                <a:gd name="T74" fmla="*/ 300 w 580"/>
                <a:gd name="T75" fmla="*/ 339 h 692"/>
                <a:gd name="T76" fmla="*/ 290 w 580"/>
                <a:gd name="T77" fmla="*/ 356 h 692"/>
                <a:gd name="T78" fmla="*/ 278 w 580"/>
                <a:gd name="T79" fmla="*/ 372 h 692"/>
                <a:gd name="T80" fmla="*/ 265 w 580"/>
                <a:gd name="T81" fmla="*/ 387 h 692"/>
                <a:gd name="T82" fmla="*/ 250 w 580"/>
                <a:gd name="T83" fmla="*/ 402 h 692"/>
                <a:gd name="T84" fmla="*/ 234 w 580"/>
                <a:gd name="T85" fmla="*/ 416 h 692"/>
                <a:gd name="T86" fmla="*/ 216 w 580"/>
                <a:gd name="T87" fmla="*/ 430 h 692"/>
                <a:gd name="T88" fmla="*/ 197 w 580"/>
                <a:gd name="T89" fmla="*/ 443 h 692"/>
                <a:gd name="T90" fmla="*/ 177 w 580"/>
                <a:gd name="T91" fmla="*/ 454 h 692"/>
                <a:gd name="T92" fmla="*/ 123 w 580"/>
                <a:gd name="T93" fmla="*/ 374 h 692"/>
                <a:gd name="T94" fmla="*/ 0 w 580"/>
                <a:gd name="T95" fmla="*/ 657 h 692"/>
                <a:gd name="T96" fmla="*/ 339 w 580"/>
                <a:gd name="T97" fmla="*/ 692 h 692"/>
                <a:gd name="T98" fmla="*/ 285 w 580"/>
                <a:gd name="T99" fmla="*/ 612 h 6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80"/>
                <a:gd name="T151" fmla="*/ 0 h 692"/>
                <a:gd name="T152" fmla="*/ 580 w 580"/>
                <a:gd name="T153" fmla="*/ 692 h 6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80" h="692">
                  <a:moveTo>
                    <a:pt x="285" y="612"/>
                  </a:moveTo>
                  <a:lnTo>
                    <a:pt x="319" y="592"/>
                  </a:lnTo>
                  <a:lnTo>
                    <a:pt x="350" y="572"/>
                  </a:lnTo>
                  <a:lnTo>
                    <a:pt x="380" y="550"/>
                  </a:lnTo>
                  <a:lnTo>
                    <a:pt x="409" y="527"/>
                  </a:lnTo>
                  <a:lnTo>
                    <a:pt x="435" y="503"/>
                  </a:lnTo>
                  <a:lnTo>
                    <a:pt x="459" y="478"/>
                  </a:lnTo>
                  <a:lnTo>
                    <a:pt x="481" y="452"/>
                  </a:lnTo>
                  <a:lnTo>
                    <a:pt x="501" y="425"/>
                  </a:lnTo>
                  <a:lnTo>
                    <a:pt x="519" y="398"/>
                  </a:lnTo>
                  <a:lnTo>
                    <a:pt x="535" y="370"/>
                  </a:lnTo>
                  <a:lnTo>
                    <a:pt x="549" y="342"/>
                  </a:lnTo>
                  <a:lnTo>
                    <a:pt x="560" y="313"/>
                  </a:lnTo>
                  <a:lnTo>
                    <a:pt x="568" y="284"/>
                  </a:lnTo>
                  <a:lnTo>
                    <a:pt x="575" y="255"/>
                  </a:lnTo>
                  <a:lnTo>
                    <a:pt x="578" y="226"/>
                  </a:lnTo>
                  <a:lnTo>
                    <a:pt x="580" y="197"/>
                  </a:lnTo>
                  <a:lnTo>
                    <a:pt x="578" y="167"/>
                  </a:lnTo>
                  <a:lnTo>
                    <a:pt x="574" y="138"/>
                  </a:lnTo>
                  <a:lnTo>
                    <a:pt x="567" y="110"/>
                  </a:lnTo>
                  <a:lnTo>
                    <a:pt x="557" y="82"/>
                  </a:lnTo>
                  <a:lnTo>
                    <a:pt x="548" y="64"/>
                  </a:lnTo>
                  <a:lnTo>
                    <a:pt x="538" y="47"/>
                  </a:lnTo>
                  <a:lnTo>
                    <a:pt x="527" y="30"/>
                  </a:lnTo>
                  <a:lnTo>
                    <a:pt x="514" y="15"/>
                  </a:lnTo>
                  <a:lnTo>
                    <a:pt x="500" y="0"/>
                  </a:lnTo>
                  <a:lnTo>
                    <a:pt x="293" y="151"/>
                  </a:lnTo>
                  <a:lnTo>
                    <a:pt x="303" y="165"/>
                  </a:lnTo>
                  <a:lnTo>
                    <a:pt x="313" y="182"/>
                  </a:lnTo>
                  <a:lnTo>
                    <a:pt x="322" y="206"/>
                  </a:lnTo>
                  <a:lnTo>
                    <a:pt x="326" y="222"/>
                  </a:lnTo>
                  <a:lnTo>
                    <a:pt x="328" y="238"/>
                  </a:lnTo>
                  <a:lnTo>
                    <a:pt x="328" y="255"/>
                  </a:lnTo>
                  <a:lnTo>
                    <a:pt x="326" y="272"/>
                  </a:lnTo>
                  <a:lnTo>
                    <a:pt x="322" y="289"/>
                  </a:lnTo>
                  <a:lnTo>
                    <a:pt x="316" y="306"/>
                  </a:lnTo>
                  <a:lnTo>
                    <a:pt x="309" y="323"/>
                  </a:lnTo>
                  <a:lnTo>
                    <a:pt x="300" y="339"/>
                  </a:lnTo>
                  <a:lnTo>
                    <a:pt x="290" y="356"/>
                  </a:lnTo>
                  <a:lnTo>
                    <a:pt x="278" y="372"/>
                  </a:lnTo>
                  <a:lnTo>
                    <a:pt x="265" y="387"/>
                  </a:lnTo>
                  <a:lnTo>
                    <a:pt x="250" y="402"/>
                  </a:lnTo>
                  <a:lnTo>
                    <a:pt x="234" y="416"/>
                  </a:lnTo>
                  <a:lnTo>
                    <a:pt x="216" y="430"/>
                  </a:lnTo>
                  <a:lnTo>
                    <a:pt x="197" y="443"/>
                  </a:lnTo>
                  <a:lnTo>
                    <a:pt x="177" y="454"/>
                  </a:lnTo>
                  <a:lnTo>
                    <a:pt x="123" y="374"/>
                  </a:lnTo>
                  <a:lnTo>
                    <a:pt x="0" y="657"/>
                  </a:lnTo>
                  <a:lnTo>
                    <a:pt x="339" y="692"/>
                  </a:lnTo>
                  <a:lnTo>
                    <a:pt x="285" y="612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0" name="Freeform 15"/>
            <p:cNvSpPr>
              <a:spLocks/>
            </p:cNvSpPr>
            <p:nvPr/>
          </p:nvSpPr>
          <p:spPr bwMode="auto">
            <a:xfrm>
              <a:off x="5461" y="4484"/>
              <a:ext cx="580" cy="692"/>
            </a:xfrm>
            <a:custGeom>
              <a:avLst/>
              <a:gdLst>
                <a:gd name="T0" fmla="*/ 177 w 580"/>
                <a:gd name="T1" fmla="*/ 454 h 692"/>
                <a:gd name="T2" fmla="*/ 197 w 580"/>
                <a:gd name="T3" fmla="*/ 443 h 692"/>
                <a:gd name="T4" fmla="*/ 216 w 580"/>
                <a:gd name="T5" fmla="*/ 430 h 692"/>
                <a:gd name="T6" fmla="*/ 234 w 580"/>
                <a:gd name="T7" fmla="*/ 416 h 692"/>
                <a:gd name="T8" fmla="*/ 250 w 580"/>
                <a:gd name="T9" fmla="*/ 402 h 692"/>
                <a:gd name="T10" fmla="*/ 265 w 580"/>
                <a:gd name="T11" fmla="*/ 387 h 692"/>
                <a:gd name="T12" fmla="*/ 278 w 580"/>
                <a:gd name="T13" fmla="*/ 372 h 692"/>
                <a:gd name="T14" fmla="*/ 290 w 580"/>
                <a:gd name="T15" fmla="*/ 356 h 692"/>
                <a:gd name="T16" fmla="*/ 300 w 580"/>
                <a:gd name="T17" fmla="*/ 339 h 692"/>
                <a:gd name="T18" fmla="*/ 309 w 580"/>
                <a:gd name="T19" fmla="*/ 323 h 692"/>
                <a:gd name="T20" fmla="*/ 316 w 580"/>
                <a:gd name="T21" fmla="*/ 306 h 692"/>
                <a:gd name="T22" fmla="*/ 322 w 580"/>
                <a:gd name="T23" fmla="*/ 289 h 692"/>
                <a:gd name="T24" fmla="*/ 326 w 580"/>
                <a:gd name="T25" fmla="*/ 272 h 692"/>
                <a:gd name="T26" fmla="*/ 328 w 580"/>
                <a:gd name="T27" fmla="*/ 255 h 692"/>
                <a:gd name="T28" fmla="*/ 328 w 580"/>
                <a:gd name="T29" fmla="*/ 238 h 692"/>
                <a:gd name="T30" fmla="*/ 326 w 580"/>
                <a:gd name="T31" fmla="*/ 222 h 692"/>
                <a:gd name="T32" fmla="*/ 322 w 580"/>
                <a:gd name="T33" fmla="*/ 206 h 692"/>
                <a:gd name="T34" fmla="*/ 313 w 580"/>
                <a:gd name="T35" fmla="*/ 182 h 692"/>
                <a:gd name="T36" fmla="*/ 303 w 580"/>
                <a:gd name="T37" fmla="*/ 165 h 692"/>
                <a:gd name="T38" fmla="*/ 293 w 580"/>
                <a:gd name="T39" fmla="*/ 151 h 692"/>
                <a:gd name="T40" fmla="*/ 500 w 580"/>
                <a:gd name="T41" fmla="*/ 0 h 692"/>
                <a:gd name="T42" fmla="*/ 514 w 580"/>
                <a:gd name="T43" fmla="*/ 15 h 692"/>
                <a:gd name="T44" fmla="*/ 527 w 580"/>
                <a:gd name="T45" fmla="*/ 30 h 692"/>
                <a:gd name="T46" fmla="*/ 538 w 580"/>
                <a:gd name="T47" fmla="*/ 47 h 692"/>
                <a:gd name="T48" fmla="*/ 548 w 580"/>
                <a:gd name="T49" fmla="*/ 64 h 692"/>
                <a:gd name="T50" fmla="*/ 557 w 580"/>
                <a:gd name="T51" fmla="*/ 82 h 692"/>
                <a:gd name="T52" fmla="*/ 567 w 580"/>
                <a:gd name="T53" fmla="*/ 110 h 692"/>
                <a:gd name="T54" fmla="*/ 574 w 580"/>
                <a:gd name="T55" fmla="*/ 138 h 692"/>
                <a:gd name="T56" fmla="*/ 578 w 580"/>
                <a:gd name="T57" fmla="*/ 167 h 692"/>
                <a:gd name="T58" fmla="*/ 580 w 580"/>
                <a:gd name="T59" fmla="*/ 197 h 692"/>
                <a:gd name="T60" fmla="*/ 578 w 580"/>
                <a:gd name="T61" fmla="*/ 226 h 692"/>
                <a:gd name="T62" fmla="*/ 575 w 580"/>
                <a:gd name="T63" fmla="*/ 255 h 692"/>
                <a:gd name="T64" fmla="*/ 568 w 580"/>
                <a:gd name="T65" fmla="*/ 284 h 692"/>
                <a:gd name="T66" fmla="*/ 560 w 580"/>
                <a:gd name="T67" fmla="*/ 313 h 692"/>
                <a:gd name="T68" fmla="*/ 549 w 580"/>
                <a:gd name="T69" fmla="*/ 342 h 692"/>
                <a:gd name="T70" fmla="*/ 535 w 580"/>
                <a:gd name="T71" fmla="*/ 370 h 692"/>
                <a:gd name="T72" fmla="*/ 519 w 580"/>
                <a:gd name="T73" fmla="*/ 398 h 692"/>
                <a:gd name="T74" fmla="*/ 501 w 580"/>
                <a:gd name="T75" fmla="*/ 425 h 692"/>
                <a:gd name="T76" fmla="*/ 481 w 580"/>
                <a:gd name="T77" fmla="*/ 452 h 692"/>
                <a:gd name="T78" fmla="*/ 459 w 580"/>
                <a:gd name="T79" fmla="*/ 478 h 692"/>
                <a:gd name="T80" fmla="*/ 435 w 580"/>
                <a:gd name="T81" fmla="*/ 503 h 692"/>
                <a:gd name="T82" fmla="*/ 409 w 580"/>
                <a:gd name="T83" fmla="*/ 527 h 692"/>
                <a:gd name="T84" fmla="*/ 380 w 580"/>
                <a:gd name="T85" fmla="*/ 550 h 692"/>
                <a:gd name="T86" fmla="*/ 350 w 580"/>
                <a:gd name="T87" fmla="*/ 572 h 692"/>
                <a:gd name="T88" fmla="*/ 319 w 580"/>
                <a:gd name="T89" fmla="*/ 592 h 692"/>
                <a:gd name="T90" fmla="*/ 285 w 580"/>
                <a:gd name="T91" fmla="*/ 612 h 692"/>
                <a:gd name="T92" fmla="*/ 339 w 580"/>
                <a:gd name="T93" fmla="*/ 692 h 692"/>
                <a:gd name="T94" fmla="*/ 0 w 580"/>
                <a:gd name="T95" fmla="*/ 657 h 692"/>
                <a:gd name="T96" fmla="*/ 123 w 580"/>
                <a:gd name="T97" fmla="*/ 374 h 692"/>
                <a:gd name="T98" fmla="*/ 177 w 580"/>
                <a:gd name="T99" fmla="*/ 454 h 69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80"/>
                <a:gd name="T151" fmla="*/ 0 h 692"/>
                <a:gd name="T152" fmla="*/ 580 w 580"/>
                <a:gd name="T153" fmla="*/ 692 h 69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80" h="692">
                  <a:moveTo>
                    <a:pt x="177" y="454"/>
                  </a:moveTo>
                  <a:lnTo>
                    <a:pt x="197" y="443"/>
                  </a:lnTo>
                  <a:lnTo>
                    <a:pt x="216" y="430"/>
                  </a:lnTo>
                  <a:lnTo>
                    <a:pt x="234" y="416"/>
                  </a:lnTo>
                  <a:lnTo>
                    <a:pt x="250" y="402"/>
                  </a:lnTo>
                  <a:lnTo>
                    <a:pt x="265" y="387"/>
                  </a:lnTo>
                  <a:lnTo>
                    <a:pt x="278" y="372"/>
                  </a:lnTo>
                  <a:lnTo>
                    <a:pt x="290" y="356"/>
                  </a:lnTo>
                  <a:lnTo>
                    <a:pt x="300" y="339"/>
                  </a:lnTo>
                  <a:lnTo>
                    <a:pt x="309" y="323"/>
                  </a:lnTo>
                  <a:lnTo>
                    <a:pt x="316" y="306"/>
                  </a:lnTo>
                  <a:lnTo>
                    <a:pt x="322" y="289"/>
                  </a:lnTo>
                  <a:lnTo>
                    <a:pt x="326" y="272"/>
                  </a:lnTo>
                  <a:lnTo>
                    <a:pt x="328" y="255"/>
                  </a:lnTo>
                  <a:lnTo>
                    <a:pt x="328" y="238"/>
                  </a:lnTo>
                  <a:lnTo>
                    <a:pt x="326" y="222"/>
                  </a:lnTo>
                  <a:lnTo>
                    <a:pt x="322" y="206"/>
                  </a:lnTo>
                  <a:lnTo>
                    <a:pt x="313" y="182"/>
                  </a:lnTo>
                  <a:lnTo>
                    <a:pt x="303" y="165"/>
                  </a:lnTo>
                  <a:lnTo>
                    <a:pt x="293" y="151"/>
                  </a:lnTo>
                  <a:lnTo>
                    <a:pt x="500" y="0"/>
                  </a:lnTo>
                  <a:lnTo>
                    <a:pt x="514" y="15"/>
                  </a:lnTo>
                  <a:lnTo>
                    <a:pt x="527" y="30"/>
                  </a:lnTo>
                  <a:lnTo>
                    <a:pt x="538" y="47"/>
                  </a:lnTo>
                  <a:lnTo>
                    <a:pt x="548" y="64"/>
                  </a:lnTo>
                  <a:lnTo>
                    <a:pt x="557" y="82"/>
                  </a:lnTo>
                  <a:lnTo>
                    <a:pt x="567" y="110"/>
                  </a:lnTo>
                  <a:lnTo>
                    <a:pt x="574" y="138"/>
                  </a:lnTo>
                  <a:lnTo>
                    <a:pt x="578" y="167"/>
                  </a:lnTo>
                  <a:lnTo>
                    <a:pt x="580" y="197"/>
                  </a:lnTo>
                  <a:lnTo>
                    <a:pt x="578" y="226"/>
                  </a:lnTo>
                  <a:lnTo>
                    <a:pt x="575" y="255"/>
                  </a:lnTo>
                  <a:lnTo>
                    <a:pt x="568" y="284"/>
                  </a:lnTo>
                  <a:lnTo>
                    <a:pt x="560" y="313"/>
                  </a:lnTo>
                  <a:lnTo>
                    <a:pt x="549" y="342"/>
                  </a:lnTo>
                  <a:lnTo>
                    <a:pt x="535" y="370"/>
                  </a:lnTo>
                  <a:lnTo>
                    <a:pt x="519" y="398"/>
                  </a:lnTo>
                  <a:lnTo>
                    <a:pt x="501" y="425"/>
                  </a:lnTo>
                  <a:lnTo>
                    <a:pt x="481" y="452"/>
                  </a:lnTo>
                  <a:lnTo>
                    <a:pt x="459" y="478"/>
                  </a:lnTo>
                  <a:lnTo>
                    <a:pt x="435" y="503"/>
                  </a:lnTo>
                  <a:lnTo>
                    <a:pt x="409" y="527"/>
                  </a:lnTo>
                  <a:lnTo>
                    <a:pt x="380" y="550"/>
                  </a:lnTo>
                  <a:lnTo>
                    <a:pt x="350" y="572"/>
                  </a:lnTo>
                  <a:lnTo>
                    <a:pt x="319" y="592"/>
                  </a:lnTo>
                  <a:lnTo>
                    <a:pt x="285" y="612"/>
                  </a:lnTo>
                  <a:lnTo>
                    <a:pt x="339" y="692"/>
                  </a:lnTo>
                  <a:lnTo>
                    <a:pt x="0" y="657"/>
                  </a:lnTo>
                  <a:lnTo>
                    <a:pt x="123" y="374"/>
                  </a:lnTo>
                  <a:lnTo>
                    <a:pt x="177" y="454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3111" y="5601"/>
              <a:ext cx="287" cy="346"/>
              <a:chOff x="3111" y="5601"/>
              <a:chExt cx="287" cy="346"/>
            </a:xfrm>
          </p:grpSpPr>
          <p:sp>
            <p:nvSpPr>
              <p:cNvPr id="52280" name="Freeform 17"/>
              <p:cNvSpPr>
                <a:spLocks/>
              </p:cNvSpPr>
              <p:nvPr/>
            </p:nvSpPr>
            <p:spPr bwMode="auto">
              <a:xfrm>
                <a:off x="3111" y="5601"/>
                <a:ext cx="287" cy="346"/>
              </a:xfrm>
              <a:custGeom>
                <a:avLst/>
                <a:gdLst>
                  <a:gd name="T0" fmla="*/ 244 w 287"/>
                  <a:gd name="T1" fmla="*/ 298 h 346"/>
                  <a:gd name="T2" fmla="*/ 184 w 287"/>
                  <a:gd name="T3" fmla="*/ 300 h 346"/>
                  <a:gd name="T4" fmla="*/ 286 w 287"/>
                  <a:gd name="T5" fmla="*/ 345 h 346"/>
                  <a:gd name="T6" fmla="*/ 261 w 287"/>
                  <a:gd name="T7" fmla="*/ 236 h 346"/>
                  <a:gd name="T8" fmla="*/ 251 w 287"/>
                  <a:gd name="T9" fmla="*/ 301 h 346"/>
                  <a:gd name="T10" fmla="*/ 247 w 287"/>
                  <a:gd name="T11" fmla="*/ 303 h 346"/>
                  <a:gd name="T12" fmla="*/ 244 w 287"/>
                  <a:gd name="T13" fmla="*/ 298 h 34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7"/>
                  <a:gd name="T22" fmla="*/ 0 h 346"/>
                  <a:gd name="T23" fmla="*/ 287 w 287"/>
                  <a:gd name="T24" fmla="*/ 346 h 34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7" h="346">
                    <a:moveTo>
                      <a:pt x="244" y="298"/>
                    </a:moveTo>
                    <a:lnTo>
                      <a:pt x="184" y="300"/>
                    </a:lnTo>
                    <a:lnTo>
                      <a:pt x="286" y="345"/>
                    </a:lnTo>
                    <a:lnTo>
                      <a:pt x="261" y="236"/>
                    </a:lnTo>
                    <a:lnTo>
                      <a:pt x="251" y="301"/>
                    </a:lnTo>
                    <a:lnTo>
                      <a:pt x="247" y="303"/>
                    </a:lnTo>
                    <a:lnTo>
                      <a:pt x="244" y="29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81" name="Freeform 18"/>
              <p:cNvSpPr>
                <a:spLocks/>
              </p:cNvSpPr>
              <p:nvPr/>
            </p:nvSpPr>
            <p:spPr bwMode="auto">
              <a:xfrm>
                <a:off x="3111" y="5601"/>
                <a:ext cx="287" cy="346"/>
              </a:xfrm>
              <a:custGeom>
                <a:avLst/>
                <a:gdLst>
                  <a:gd name="T0" fmla="*/ 251 w 287"/>
                  <a:gd name="T1" fmla="*/ 301 h 346"/>
                  <a:gd name="T2" fmla="*/ 248 w 287"/>
                  <a:gd name="T3" fmla="*/ 298 h 346"/>
                  <a:gd name="T4" fmla="*/ 245 w 287"/>
                  <a:gd name="T5" fmla="*/ 301 h 346"/>
                  <a:gd name="T6" fmla="*/ 248 w 287"/>
                  <a:gd name="T7" fmla="*/ 298 h 346"/>
                  <a:gd name="T8" fmla="*/ 251 w 287"/>
                  <a:gd name="T9" fmla="*/ 301 h 346"/>
                  <a:gd name="T10" fmla="*/ 261 w 287"/>
                  <a:gd name="T11" fmla="*/ 236 h 346"/>
                  <a:gd name="T12" fmla="*/ 249 w 287"/>
                  <a:gd name="T13" fmla="*/ 294 h 346"/>
                  <a:gd name="T14" fmla="*/ 250 w 287"/>
                  <a:gd name="T15" fmla="*/ 296 h 346"/>
                  <a:gd name="T16" fmla="*/ 249 w 287"/>
                  <a:gd name="T17" fmla="*/ 294 h 346"/>
                  <a:gd name="T18" fmla="*/ 5 w 287"/>
                  <a:gd name="T19" fmla="*/ 1 h 346"/>
                  <a:gd name="T20" fmla="*/ 4 w 287"/>
                  <a:gd name="T21" fmla="*/ 0 h 346"/>
                  <a:gd name="T22" fmla="*/ 0 w 287"/>
                  <a:gd name="T23" fmla="*/ 1 h 346"/>
                  <a:gd name="T24" fmla="*/ 0 w 287"/>
                  <a:gd name="T25" fmla="*/ 5 h 346"/>
                  <a:gd name="T26" fmla="*/ 244 w 287"/>
                  <a:gd name="T27" fmla="*/ 298 h 346"/>
                  <a:gd name="T28" fmla="*/ 247 w 287"/>
                  <a:gd name="T29" fmla="*/ 303 h 346"/>
                  <a:gd name="T30" fmla="*/ 251 w 287"/>
                  <a:gd name="T31" fmla="*/ 301 h 34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87"/>
                  <a:gd name="T49" fmla="*/ 0 h 346"/>
                  <a:gd name="T50" fmla="*/ 287 w 287"/>
                  <a:gd name="T51" fmla="*/ 346 h 34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87" h="346">
                    <a:moveTo>
                      <a:pt x="251" y="301"/>
                    </a:moveTo>
                    <a:lnTo>
                      <a:pt x="248" y="298"/>
                    </a:lnTo>
                    <a:lnTo>
                      <a:pt x="245" y="301"/>
                    </a:lnTo>
                    <a:lnTo>
                      <a:pt x="248" y="298"/>
                    </a:lnTo>
                    <a:lnTo>
                      <a:pt x="251" y="301"/>
                    </a:lnTo>
                    <a:lnTo>
                      <a:pt x="261" y="236"/>
                    </a:lnTo>
                    <a:lnTo>
                      <a:pt x="249" y="294"/>
                    </a:lnTo>
                    <a:lnTo>
                      <a:pt x="250" y="296"/>
                    </a:lnTo>
                    <a:lnTo>
                      <a:pt x="249" y="294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244" y="298"/>
                    </a:lnTo>
                    <a:lnTo>
                      <a:pt x="247" y="303"/>
                    </a:lnTo>
                    <a:lnTo>
                      <a:pt x="251" y="301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168" y="6116"/>
              <a:ext cx="230" cy="343"/>
              <a:chOff x="3168" y="6116"/>
              <a:chExt cx="230" cy="343"/>
            </a:xfrm>
          </p:grpSpPr>
          <p:sp>
            <p:nvSpPr>
              <p:cNvPr id="52277" name="Freeform 20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194 w 230"/>
                  <a:gd name="T1" fmla="*/ 47 h 343"/>
                  <a:gd name="T2" fmla="*/ 196 w 230"/>
                  <a:gd name="T3" fmla="*/ 50 h 343"/>
                  <a:gd name="T4" fmla="*/ 199 w 230"/>
                  <a:gd name="T5" fmla="*/ 46 h 343"/>
                  <a:gd name="T6" fmla="*/ 230 w 230"/>
                  <a:gd name="T7" fmla="*/ 0 h 343"/>
                  <a:gd name="T8" fmla="*/ 194 w 230"/>
                  <a:gd name="T9" fmla="*/ 47 h 3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"/>
                  <a:gd name="T16" fmla="*/ 0 h 343"/>
                  <a:gd name="T17" fmla="*/ 230 w 230"/>
                  <a:gd name="T18" fmla="*/ 343 h 3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" h="343">
                    <a:moveTo>
                      <a:pt x="194" y="47"/>
                    </a:moveTo>
                    <a:lnTo>
                      <a:pt x="196" y="50"/>
                    </a:lnTo>
                    <a:lnTo>
                      <a:pt x="199" y="46"/>
                    </a:lnTo>
                    <a:lnTo>
                      <a:pt x="230" y="0"/>
                    </a:lnTo>
                    <a:lnTo>
                      <a:pt x="194" y="47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8" name="Freeform 21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215 w 230"/>
                  <a:gd name="T1" fmla="*/ 111 h 343"/>
                  <a:gd name="T2" fmla="*/ 200 w 230"/>
                  <a:gd name="T3" fmla="*/ 52 h 343"/>
                  <a:gd name="T4" fmla="*/ 198 w 230"/>
                  <a:gd name="T5" fmla="*/ 55 h 343"/>
                  <a:gd name="T6" fmla="*/ 215 w 230"/>
                  <a:gd name="T7" fmla="*/ 111 h 3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0"/>
                  <a:gd name="T13" fmla="*/ 0 h 343"/>
                  <a:gd name="T14" fmla="*/ 230 w 230"/>
                  <a:gd name="T15" fmla="*/ 343 h 3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0" h="343">
                    <a:moveTo>
                      <a:pt x="215" y="111"/>
                    </a:moveTo>
                    <a:lnTo>
                      <a:pt x="200" y="52"/>
                    </a:lnTo>
                    <a:lnTo>
                      <a:pt x="198" y="55"/>
                    </a:lnTo>
                    <a:lnTo>
                      <a:pt x="215" y="111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9" name="Freeform 22"/>
              <p:cNvSpPr>
                <a:spLocks/>
              </p:cNvSpPr>
              <p:nvPr/>
            </p:nvSpPr>
            <p:spPr bwMode="auto">
              <a:xfrm>
                <a:off x="3168" y="6116"/>
                <a:ext cx="230" cy="343"/>
              </a:xfrm>
              <a:custGeom>
                <a:avLst/>
                <a:gdLst>
                  <a:gd name="T0" fmla="*/ 230 w 230"/>
                  <a:gd name="T1" fmla="*/ 0 h 343"/>
                  <a:gd name="T2" fmla="*/ 133 w 230"/>
                  <a:gd name="T3" fmla="*/ 55 h 343"/>
                  <a:gd name="T4" fmla="*/ 192 w 230"/>
                  <a:gd name="T5" fmla="*/ 50 h 343"/>
                  <a:gd name="T6" fmla="*/ 0 w 230"/>
                  <a:gd name="T7" fmla="*/ 338 h 343"/>
                  <a:gd name="T8" fmla="*/ 1 w 230"/>
                  <a:gd name="T9" fmla="*/ 343 h 343"/>
                  <a:gd name="T10" fmla="*/ 5 w 230"/>
                  <a:gd name="T11" fmla="*/ 341 h 343"/>
                  <a:gd name="T12" fmla="*/ 198 w 230"/>
                  <a:gd name="T13" fmla="*/ 55 h 343"/>
                  <a:gd name="T14" fmla="*/ 200 w 230"/>
                  <a:gd name="T15" fmla="*/ 52 h 343"/>
                  <a:gd name="T16" fmla="*/ 215 w 230"/>
                  <a:gd name="T17" fmla="*/ 111 h 343"/>
                  <a:gd name="T18" fmla="*/ 230 w 230"/>
                  <a:gd name="T19" fmla="*/ 0 h 343"/>
                  <a:gd name="T20" fmla="*/ 199 w 230"/>
                  <a:gd name="T21" fmla="*/ 46 h 343"/>
                  <a:gd name="T22" fmla="*/ 196 w 230"/>
                  <a:gd name="T23" fmla="*/ 50 h 343"/>
                  <a:gd name="T24" fmla="*/ 194 w 230"/>
                  <a:gd name="T25" fmla="*/ 47 h 343"/>
                  <a:gd name="T26" fmla="*/ 230 w 230"/>
                  <a:gd name="T27" fmla="*/ 0 h 34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0"/>
                  <a:gd name="T43" fmla="*/ 0 h 343"/>
                  <a:gd name="T44" fmla="*/ 230 w 230"/>
                  <a:gd name="T45" fmla="*/ 343 h 34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0" h="343">
                    <a:moveTo>
                      <a:pt x="230" y="0"/>
                    </a:moveTo>
                    <a:lnTo>
                      <a:pt x="133" y="55"/>
                    </a:lnTo>
                    <a:lnTo>
                      <a:pt x="192" y="50"/>
                    </a:lnTo>
                    <a:lnTo>
                      <a:pt x="0" y="338"/>
                    </a:lnTo>
                    <a:lnTo>
                      <a:pt x="1" y="343"/>
                    </a:lnTo>
                    <a:lnTo>
                      <a:pt x="5" y="341"/>
                    </a:lnTo>
                    <a:lnTo>
                      <a:pt x="198" y="55"/>
                    </a:lnTo>
                    <a:lnTo>
                      <a:pt x="200" y="52"/>
                    </a:lnTo>
                    <a:lnTo>
                      <a:pt x="215" y="111"/>
                    </a:lnTo>
                    <a:lnTo>
                      <a:pt x="230" y="0"/>
                    </a:lnTo>
                    <a:lnTo>
                      <a:pt x="199" y="46"/>
                    </a:lnTo>
                    <a:lnTo>
                      <a:pt x="196" y="50"/>
                    </a:lnTo>
                    <a:lnTo>
                      <a:pt x="194" y="47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2263" name="Rectangle 23"/>
            <p:cNvSpPr>
              <a:spLocks noChangeArrowheads="1"/>
            </p:cNvSpPr>
            <p:nvPr/>
          </p:nvSpPr>
          <p:spPr bwMode="auto">
            <a:xfrm>
              <a:off x="2047" y="2434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</a:endParaRPr>
            </a:p>
            <a:p>
              <a:endParaRPr lang="es-ES"/>
            </a:p>
          </p:txBody>
        </p:sp>
        <p:sp>
          <p:nvSpPr>
            <p:cNvPr id="52264" name="Freeform 24"/>
            <p:cNvSpPr>
              <a:spLocks/>
            </p:cNvSpPr>
            <p:nvPr/>
          </p:nvSpPr>
          <p:spPr bwMode="auto">
            <a:xfrm>
              <a:off x="7027" y="5388"/>
              <a:ext cx="2097" cy="1465"/>
            </a:xfrm>
            <a:custGeom>
              <a:avLst/>
              <a:gdLst>
                <a:gd name="T0" fmla="*/ 962 w 2097"/>
                <a:gd name="T1" fmla="*/ 2 h 1465"/>
                <a:gd name="T2" fmla="*/ 796 w 2097"/>
                <a:gd name="T3" fmla="*/ 21 h 1465"/>
                <a:gd name="T4" fmla="*/ 640 w 2097"/>
                <a:gd name="T5" fmla="*/ 57 h 1465"/>
                <a:gd name="T6" fmla="*/ 496 w 2097"/>
                <a:gd name="T7" fmla="*/ 109 h 1465"/>
                <a:gd name="T8" fmla="*/ 366 w 2097"/>
                <a:gd name="T9" fmla="*/ 176 h 1465"/>
                <a:gd name="T10" fmla="*/ 252 w 2097"/>
                <a:gd name="T11" fmla="*/ 255 h 1465"/>
                <a:gd name="T12" fmla="*/ 157 w 2097"/>
                <a:gd name="T13" fmla="*/ 346 h 1465"/>
                <a:gd name="T14" fmla="*/ 82 w 2097"/>
                <a:gd name="T15" fmla="*/ 447 h 1465"/>
                <a:gd name="T16" fmla="*/ 30 w 2097"/>
                <a:gd name="T17" fmla="*/ 556 h 1465"/>
                <a:gd name="T18" fmla="*/ 3 w 2097"/>
                <a:gd name="T19" fmla="*/ 671 h 1465"/>
                <a:gd name="T20" fmla="*/ 3 w 2097"/>
                <a:gd name="T21" fmla="*/ 792 h 1465"/>
                <a:gd name="T22" fmla="*/ 30 w 2097"/>
                <a:gd name="T23" fmla="*/ 908 h 1465"/>
                <a:gd name="T24" fmla="*/ 82 w 2097"/>
                <a:gd name="T25" fmla="*/ 1017 h 1465"/>
                <a:gd name="T26" fmla="*/ 157 w 2097"/>
                <a:gd name="T27" fmla="*/ 1118 h 1465"/>
                <a:gd name="T28" fmla="*/ 252 w 2097"/>
                <a:gd name="T29" fmla="*/ 1209 h 1465"/>
                <a:gd name="T30" fmla="*/ 366 w 2097"/>
                <a:gd name="T31" fmla="*/ 1288 h 1465"/>
                <a:gd name="T32" fmla="*/ 496 w 2097"/>
                <a:gd name="T33" fmla="*/ 1355 h 1465"/>
                <a:gd name="T34" fmla="*/ 640 w 2097"/>
                <a:gd name="T35" fmla="*/ 1407 h 1465"/>
                <a:gd name="T36" fmla="*/ 796 w 2097"/>
                <a:gd name="T37" fmla="*/ 1443 h 1465"/>
                <a:gd name="T38" fmla="*/ 962 w 2097"/>
                <a:gd name="T39" fmla="*/ 1462 h 1465"/>
                <a:gd name="T40" fmla="*/ 1134 w 2097"/>
                <a:gd name="T41" fmla="*/ 1462 h 1465"/>
                <a:gd name="T42" fmla="*/ 1300 w 2097"/>
                <a:gd name="T43" fmla="*/ 1443 h 1465"/>
                <a:gd name="T44" fmla="*/ 1457 w 2097"/>
                <a:gd name="T45" fmla="*/ 1407 h 1465"/>
                <a:gd name="T46" fmla="*/ 1601 w 2097"/>
                <a:gd name="T47" fmla="*/ 1355 h 1465"/>
                <a:gd name="T48" fmla="*/ 1731 w 2097"/>
                <a:gd name="T49" fmla="*/ 1288 h 1465"/>
                <a:gd name="T50" fmla="*/ 1845 w 2097"/>
                <a:gd name="T51" fmla="*/ 1209 h 1465"/>
                <a:gd name="T52" fmla="*/ 1940 w 2097"/>
                <a:gd name="T53" fmla="*/ 1118 h 1465"/>
                <a:gd name="T54" fmla="*/ 2015 w 2097"/>
                <a:gd name="T55" fmla="*/ 1017 h 1465"/>
                <a:gd name="T56" fmla="*/ 2067 w 2097"/>
                <a:gd name="T57" fmla="*/ 908 h 1465"/>
                <a:gd name="T58" fmla="*/ 2094 w 2097"/>
                <a:gd name="T59" fmla="*/ 792 h 1465"/>
                <a:gd name="T60" fmla="*/ 2094 w 2097"/>
                <a:gd name="T61" fmla="*/ 671 h 1465"/>
                <a:gd name="T62" fmla="*/ 2067 w 2097"/>
                <a:gd name="T63" fmla="*/ 556 h 1465"/>
                <a:gd name="T64" fmla="*/ 2015 w 2097"/>
                <a:gd name="T65" fmla="*/ 447 h 1465"/>
                <a:gd name="T66" fmla="*/ 1940 w 2097"/>
                <a:gd name="T67" fmla="*/ 346 h 1465"/>
                <a:gd name="T68" fmla="*/ 1845 w 2097"/>
                <a:gd name="T69" fmla="*/ 255 h 1465"/>
                <a:gd name="T70" fmla="*/ 1731 w 2097"/>
                <a:gd name="T71" fmla="*/ 176 h 1465"/>
                <a:gd name="T72" fmla="*/ 1601 w 2097"/>
                <a:gd name="T73" fmla="*/ 109 h 1465"/>
                <a:gd name="T74" fmla="*/ 1457 w 2097"/>
                <a:gd name="T75" fmla="*/ 57 h 1465"/>
                <a:gd name="T76" fmla="*/ 1300 w 2097"/>
                <a:gd name="T77" fmla="*/ 21 h 1465"/>
                <a:gd name="T78" fmla="*/ 1134 w 2097"/>
                <a:gd name="T79" fmla="*/ 2 h 14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"/>
                <a:gd name="T121" fmla="*/ 0 h 1465"/>
                <a:gd name="T122" fmla="*/ 2097 w 2097"/>
                <a:gd name="T123" fmla="*/ 1465 h 146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" h="1465">
                  <a:moveTo>
                    <a:pt x="1048" y="0"/>
                  </a:moveTo>
                  <a:lnTo>
                    <a:pt x="962" y="2"/>
                  </a:lnTo>
                  <a:lnTo>
                    <a:pt x="878" y="9"/>
                  </a:lnTo>
                  <a:lnTo>
                    <a:pt x="796" y="21"/>
                  </a:lnTo>
                  <a:lnTo>
                    <a:pt x="717" y="37"/>
                  </a:lnTo>
                  <a:lnTo>
                    <a:pt x="640" y="57"/>
                  </a:lnTo>
                  <a:lnTo>
                    <a:pt x="566" y="81"/>
                  </a:lnTo>
                  <a:lnTo>
                    <a:pt x="496" y="109"/>
                  </a:lnTo>
                  <a:lnTo>
                    <a:pt x="429" y="141"/>
                  </a:lnTo>
                  <a:lnTo>
                    <a:pt x="366" y="176"/>
                  </a:lnTo>
                  <a:lnTo>
                    <a:pt x="307" y="214"/>
                  </a:lnTo>
                  <a:lnTo>
                    <a:pt x="252" y="255"/>
                  </a:lnTo>
                  <a:lnTo>
                    <a:pt x="202" y="299"/>
                  </a:lnTo>
                  <a:lnTo>
                    <a:pt x="157" y="346"/>
                  </a:lnTo>
                  <a:lnTo>
                    <a:pt x="116" y="395"/>
                  </a:lnTo>
                  <a:lnTo>
                    <a:pt x="82" y="447"/>
                  </a:lnTo>
                  <a:lnTo>
                    <a:pt x="53" y="500"/>
                  </a:lnTo>
                  <a:lnTo>
                    <a:pt x="30" y="556"/>
                  </a:lnTo>
                  <a:lnTo>
                    <a:pt x="13" y="613"/>
                  </a:lnTo>
                  <a:lnTo>
                    <a:pt x="3" y="671"/>
                  </a:lnTo>
                  <a:lnTo>
                    <a:pt x="0" y="732"/>
                  </a:lnTo>
                  <a:lnTo>
                    <a:pt x="3" y="792"/>
                  </a:lnTo>
                  <a:lnTo>
                    <a:pt x="13" y="851"/>
                  </a:lnTo>
                  <a:lnTo>
                    <a:pt x="30" y="908"/>
                  </a:lnTo>
                  <a:lnTo>
                    <a:pt x="53" y="964"/>
                  </a:lnTo>
                  <a:lnTo>
                    <a:pt x="82" y="1017"/>
                  </a:lnTo>
                  <a:lnTo>
                    <a:pt x="116" y="1069"/>
                  </a:lnTo>
                  <a:lnTo>
                    <a:pt x="157" y="1118"/>
                  </a:lnTo>
                  <a:lnTo>
                    <a:pt x="202" y="1165"/>
                  </a:lnTo>
                  <a:lnTo>
                    <a:pt x="252" y="1209"/>
                  </a:lnTo>
                  <a:lnTo>
                    <a:pt x="307" y="1250"/>
                  </a:lnTo>
                  <a:lnTo>
                    <a:pt x="366" y="1288"/>
                  </a:lnTo>
                  <a:lnTo>
                    <a:pt x="429" y="1323"/>
                  </a:lnTo>
                  <a:lnTo>
                    <a:pt x="496" y="1355"/>
                  </a:lnTo>
                  <a:lnTo>
                    <a:pt x="566" y="1383"/>
                  </a:lnTo>
                  <a:lnTo>
                    <a:pt x="640" y="1407"/>
                  </a:lnTo>
                  <a:lnTo>
                    <a:pt x="717" y="1427"/>
                  </a:lnTo>
                  <a:lnTo>
                    <a:pt x="796" y="1443"/>
                  </a:lnTo>
                  <a:lnTo>
                    <a:pt x="878" y="1455"/>
                  </a:lnTo>
                  <a:lnTo>
                    <a:pt x="962" y="1462"/>
                  </a:lnTo>
                  <a:lnTo>
                    <a:pt x="1048" y="1465"/>
                  </a:lnTo>
                  <a:lnTo>
                    <a:pt x="1134" y="1462"/>
                  </a:lnTo>
                  <a:lnTo>
                    <a:pt x="1219" y="1455"/>
                  </a:lnTo>
                  <a:lnTo>
                    <a:pt x="1300" y="1443"/>
                  </a:lnTo>
                  <a:lnTo>
                    <a:pt x="1380" y="1427"/>
                  </a:lnTo>
                  <a:lnTo>
                    <a:pt x="1457" y="1407"/>
                  </a:lnTo>
                  <a:lnTo>
                    <a:pt x="1530" y="1383"/>
                  </a:lnTo>
                  <a:lnTo>
                    <a:pt x="1601" y="1355"/>
                  </a:lnTo>
                  <a:lnTo>
                    <a:pt x="1668" y="1323"/>
                  </a:lnTo>
                  <a:lnTo>
                    <a:pt x="1731" y="1288"/>
                  </a:lnTo>
                  <a:lnTo>
                    <a:pt x="1790" y="1250"/>
                  </a:lnTo>
                  <a:lnTo>
                    <a:pt x="1845" y="1209"/>
                  </a:lnTo>
                  <a:lnTo>
                    <a:pt x="1895" y="1165"/>
                  </a:lnTo>
                  <a:lnTo>
                    <a:pt x="1940" y="1118"/>
                  </a:lnTo>
                  <a:lnTo>
                    <a:pt x="1980" y="1069"/>
                  </a:lnTo>
                  <a:lnTo>
                    <a:pt x="2015" y="1017"/>
                  </a:lnTo>
                  <a:lnTo>
                    <a:pt x="2044" y="964"/>
                  </a:lnTo>
                  <a:lnTo>
                    <a:pt x="2067" y="908"/>
                  </a:lnTo>
                  <a:lnTo>
                    <a:pt x="2083" y="851"/>
                  </a:lnTo>
                  <a:lnTo>
                    <a:pt x="2094" y="792"/>
                  </a:lnTo>
                  <a:lnTo>
                    <a:pt x="2097" y="732"/>
                  </a:lnTo>
                  <a:lnTo>
                    <a:pt x="2094" y="671"/>
                  </a:lnTo>
                  <a:lnTo>
                    <a:pt x="2083" y="613"/>
                  </a:lnTo>
                  <a:lnTo>
                    <a:pt x="2067" y="556"/>
                  </a:lnTo>
                  <a:lnTo>
                    <a:pt x="2044" y="500"/>
                  </a:lnTo>
                  <a:lnTo>
                    <a:pt x="2015" y="447"/>
                  </a:lnTo>
                  <a:lnTo>
                    <a:pt x="1980" y="395"/>
                  </a:lnTo>
                  <a:lnTo>
                    <a:pt x="1940" y="346"/>
                  </a:lnTo>
                  <a:lnTo>
                    <a:pt x="1895" y="299"/>
                  </a:lnTo>
                  <a:lnTo>
                    <a:pt x="1845" y="255"/>
                  </a:lnTo>
                  <a:lnTo>
                    <a:pt x="1790" y="214"/>
                  </a:lnTo>
                  <a:lnTo>
                    <a:pt x="1731" y="176"/>
                  </a:lnTo>
                  <a:lnTo>
                    <a:pt x="1668" y="141"/>
                  </a:lnTo>
                  <a:lnTo>
                    <a:pt x="1601" y="109"/>
                  </a:lnTo>
                  <a:lnTo>
                    <a:pt x="1530" y="81"/>
                  </a:lnTo>
                  <a:lnTo>
                    <a:pt x="1457" y="57"/>
                  </a:lnTo>
                  <a:lnTo>
                    <a:pt x="1380" y="37"/>
                  </a:lnTo>
                  <a:lnTo>
                    <a:pt x="1300" y="21"/>
                  </a:lnTo>
                  <a:lnTo>
                    <a:pt x="1219" y="9"/>
                  </a:lnTo>
                  <a:lnTo>
                    <a:pt x="1134" y="2"/>
                  </a:lnTo>
                  <a:lnTo>
                    <a:pt x="1048" y="0"/>
                  </a:lnTo>
                  <a:close/>
                </a:path>
              </a:pathLst>
            </a:custGeom>
            <a:solidFill>
              <a:srgbClr val="CC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5" name="Freeform 25"/>
            <p:cNvSpPr>
              <a:spLocks/>
            </p:cNvSpPr>
            <p:nvPr/>
          </p:nvSpPr>
          <p:spPr bwMode="auto">
            <a:xfrm>
              <a:off x="7027" y="5388"/>
              <a:ext cx="2097" cy="1465"/>
            </a:xfrm>
            <a:custGeom>
              <a:avLst/>
              <a:gdLst>
                <a:gd name="T0" fmla="*/ 962 w 2097"/>
                <a:gd name="T1" fmla="*/ 2 h 1465"/>
                <a:gd name="T2" fmla="*/ 796 w 2097"/>
                <a:gd name="T3" fmla="*/ 21 h 1465"/>
                <a:gd name="T4" fmla="*/ 640 w 2097"/>
                <a:gd name="T5" fmla="*/ 57 h 1465"/>
                <a:gd name="T6" fmla="*/ 496 w 2097"/>
                <a:gd name="T7" fmla="*/ 109 h 1465"/>
                <a:gd name="T8" fmla="*/ 366 w 2097"/>
                <a:gd name="T9" fmla="*/ 176 h 1465"/>
                <a:gd name="T10" fmla="*/ 252 w 2097"/>
                <a:gd name="T11" fmla="*/ 255 h 1465"/>
                <a:gd name="T12" fmla="*/ 157 w 2097"/>
                <a:gd name="T13" fmla="*/ 346 h 1465"/>
                <a:gd name="T14" fmla="*/ 82 w 2097"/>
                <a:gd name="T15" fmla="*/ 447 h 1465"/>
                <a:gd name="T16" fmla="*/ 30 w 2097"/>
                <a:gd name="T17" fmla="*/ 556 h 1465"/>
                <a:gd name="T18" fmla="*/ 3 w 2097"/>
                <a:gd name="T19" fmla="*/ 671 h 1465"/>
                <a:gd name="T20" fmla="*/ 3 w 2097"/>
                <a:gd name="T21" fmla="*/ 792 h 1465"/>
                <a:gd name="T22" fmla="*/ 30 w 2097"/>
                <a:gd name="T23" fmla="*/ 908 h 1465"/>
                <a:gd name="T24" fmla="*/ 82 w 2097"/>
                <a:gd name="T25" fmla="*/ 1017 h 1465"/>
                <a:gd name="T26" fmla="*/ 157 w 2097"/>
                <a:gd name="T27" fmla="*/ 1118 h 1465"/>
                <a:gd name="T28" fmla="*/ 252 w 2097"/>
                <a:gd name="T29" fmla="*/ 1209 h 1465"/>
                <a:gd name="T30" fmla="*/ 366 w 2097"/>
                <a:gd name="T31" fmla="*/ 1288 h 1465"/>
                <a:gd name="T32" fmla="*/ 496 w 2097"/>
                <a:gd name="T33" fmla="*/ 1355 h 1465"/>
                <a:gd name="T34" fmla="*/ 640 w 2097"/>
                <a:gd name="T35" fmla="*/ 1407 h 1465"/>
                <a:gd name="T36" fmla="*/ 796 w 2097"/>
                <a:gd name="T37" fmla="*/ 1443 h 1465"/>
                <a:gd name="T38" fmla="*/ 962 w 2097"/>
                <a:gd name="T39" fmla="*/ 1462 h 1465"/>
                <a:gd name="T40" fmla="*/ 1134 w 2097"/>
                <a:gd name="T41" fmla="*/ 1462 h 1465"/>
                <a:gd name="T42" fmla="*/ 1300 w 2097"/>
                <a:gd name="T43" fmla="*/ 1443 h 1465"/>
                <a:gd name="T44" fmla="*/ 1457 w 2097"/>
                <a:gd name="T45" fmla="*/ 1407 h 1465"/>
                <a:gd name="T46" fmla="*/ 1601 w 2097"/>
                <a:gd name="T47" fmla="*/ 1355 h 1465"/>
                <a:gd name="T48" fmla="*/ 1731 w 2097"/>
                <a:gd name="T49" fmla="*/ 1288 h 1465"/>
                <a:gd name="T50" fmla="*/ 1845 w 2097"/>
                <a:gd name="T51" fmla="*/ 1209 h 1465"/>
                <a:gd name="T52" fmla="*/ 1940 w 2097"/>
                <a:gd name="T53" fmla="*/ 1118 h 1465"/>
                <a:gd name="T54" fmla="*/ 2015 w 2097"/>
                <a:gd name="T55" fmla="*/ 1017 h 1465"/>
                <a:gd name="T56" fmla="*/ 2067 w 2097"/>
                <a:gd name="T57" fmla="*/ 908 h 1465"/>
                <a:gd name="T58" fmla="*/ 2094 w 2097"/>
                <a:gd name="T59" fmla="*/ 792 h 1465"/>
                <a:gd name="T60" fmla="*/ 2094 w 2097"/>
                <a:gd name="T61" fmla="*/ 671 h 1465"/>
                <a:gd name="T62" fmla="*/ 2067 w 2097"/>
                <a:gd name="T63" fmla="*/ 556 h 1465"/>
                <a:gd name="T64" fmla="*/ 2015 w 2097"/>
                <a:gd name="T65" fmla="*/ 447 h 1465"/>
                <a:gd name="T66" fmla="*/ 1940 w 2097"/>
                <a:gd name="T67" fmla="*/ 346 h 1465"/>
                <a:gd name="T68" fmla="*/ 1845 w 2097"/>
                <a:gd name="T69" fmla="*/ 255 h 1465"/>
                <a:gd name="T70" fmla="*/ 1731 w 2097"/>
                <a:gd name="T71" fmla="*/ 176 h 1465"/>
                <a:gd name="T72" fmla="*/ 1601 w 2097"/>
                <a:gd name="T73" fmla="*/ 109 h 1465"/>
                <a:gd name="T74" fmla="*/ 1457 w 2097"/>
                <a:gd name="T75" fmla="*/ 57 h 1465"/>
                <a:gd name="T76" fmla="*/ 1300 w 2097"/>
                <a:gd name="T77" fmla="*/ 21 h 1465"/>
                <a:gd name="T78" fmla="*/ 1134 w 2097"/>
                <a:gd name="T79" fmla="*/ 2 h 146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097"/>
                <a:gd name="T121" fmla="*/ 0 h 1465"/>
                <a:gd name="T122" fmla="*/ 2097 w 2097"/>
                <a:gd name="T123" fmla="*/ 1465 h 146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097" h="1465">
                  <a:moveTo>
                    <a:pt x="1048" y="0"/>
                  </a:moveTo>
                  <a:lnTo>
                    <a:pt x="962" y="2"/>
                  </a:lnTo>
                  <a:lnTo>
                    <a:pt x="878" y="9"/>
                  </a:lnTo>
                  <a:lnTo>
                    <a:pt x="796" y="21"/>
                  </a:lnTo>
                  <a:lnTo>
                    <a:pt x="717" y="37"/>
                  </a:lnTo>
                  <a:lnTo>
                    <a:pt x="640" y="57"/>
                  </a:lnTo>
                  <a:lnTo>
                    <a:pt x="566" y="81"/>
                  </a:lnTo>
                  <a:lnTo>
                    <a:pt x="496" y="109"/>
                  </a:lnTo>
                  <a:lnTo>
                    <a:pt x="429" y="141"/>
                  </a:lnTo>
                  <a:lnTo>
                    <a:pt x="366" y="176"/>
                  </a:lnTo>
                  <a:lnTo>
                    <a:pt x="307" y="214"/>
                  </a:lnTo>
                  <a:lnTo>
                    <a:pt x="252" y="255"/>
                  </a:lnTo>
                  <a:lnTo>
                    <a:pt x="202" y="299"/>
                  </a:lnTo>
                  <a:lnTo>
                    <a:pt x="157" y="346"/>
                  </a:lnTo>
                  <a:lnTo>
                    <a:pt x="116" y="395"/>
                  </a:lnTo>
                  <a:lnTo>
                    <a:pt x="82" y="447"/>
                  </a:lnTo>
                  <a:lnTo>
                    <a:pt x="53" y="500"/>
                  </a:lnTo>
                  <a:lnTo>
                    <a:pt x="30" y="556"/>
                  </a:lnTo>
                  <a:lnTo>
                    <a:pt x="13" y="613"/>
                  </a:lnTo>
                  <a:lnTo>
                    <a:pt x="3" y="671"/>
                  </a:lnTo>
                  <a:lnTo>
                    <a:pt x="0" y="732"/>
                  </a:lnTo>
                  <a:lnTo>
                    <a:pt x="3" y="792"/>
                  </a:lnTo>
                  <a:lnTo>
                    <a:pt x="13" y="851"/>
                  </a:lnTo>
                  <a:lnTo>
                    <a:pt x="30" y="908"/>
                  </a:lnTo>
                  <a:lnTo>
                    <a:pt x="53" y="964"/>
                  </a:lnTo>
                  <a:lnTo>
                    <a:pt x="82" y="1017"/>
                  </a:lnTo>
                  <a:lnTo>
                    <a:pt x="116" y="1069"/>
                  </a:lnTo>
                  <a:lnTo>
                    <a:pt x="157" y="1118"/>
                  </a:lnTo>
                  <a:lnTo>
                    <a:pt x="202" y="1165"/>
                  </a:lnTo>
                  <a:lnTo>
                    <a:pt x="252" y="1209"/>
                  </a:lnTo>
                  <a:lnTo>
                    <a:pt x="307" y="1250"/>
                  </a:lnTo>
                  <a:lnTo>
                    <a:pt x="366" y="1288"/>
                  </a:lnTo>
                  <a:lnTo>
                    <a:pt x="429" y="1323"/>
                  </a:lnTo>
                  <a:lnTo>
                    <a:pt x="496" y="1355"/>
                  </a:lnTo>
                  <a:lnTo>
                    <a:pt x="566" y="1383"/>
                  </a:lnTo>
                  <a:lnTo>
                    <a:pt x="640" y="1407"/>
                  </a:lnTo>
                  <a:lnTo>
                    <a:pt x="717" y="1427"/>
                  </a:lnTo>
                  <a:lnTo>
                    <a:pt x="796" y="1443"/>
                  </a:lnTo>
                  <a:lnTo>
                    <a:pt x="878" y="1455"/>
                  </a:lnTo>
                  <a:lnTo>
                    <a:pt x="962" y="1462"/>
                  </a:lnTo>
                  <a:lnTo>
                    <a:pt x="1048" y="1465"/>
                  </a:lnTo>
                  <a:lnTo>
                    <a:pt x="1134" y="1462"/>
                  </a:lnTo>
                  <a:lnTo>
                    <a:pt x="1219" y="1455"/>
                  </a:lnTo>
                  <a:lnTo>
                    <a:pt x="1300" y="1443"/>
                  </a:lnTo>
                  <a:lnTo>
                    <a:pt x="1380" y="1427"/>
                  </a:lnTo>
                  <a:lnTo>
                    <a:pt x="1457" y="1407"/>
                  </a:lnTo>
                  <a:lnTo>
                    <a:pt x="1530" y="1383"/>
                  </a:lnTo>
                  <a:lnTo>
                    <a:pt x="1601" y="1355"/>
                  </a:lnTo>
                  <a:lnTo>
                    <a:pt x="1668" y="1323"/>
                  </a:lnTo>
                  <a:lnTo>
                    <a:pt x="1731" y="1288"/>
                  </a:lnTo>
                  <a:lnTo>
                    <a:pt x="1790" y="1250"/>
                  </a:lnTo>
                  <a:lnTo>
                    <a:pt x="1845" y="1209"/>
                  </a:lnTo>
                  <a:lnTo>
                    <a:pt x="1895" y="1165"/>
                  </a:lnTo>
                  <a:lnTo>
                    <a:pt x="1940" y="1118"/>
                  </a:lnTo>
                  <a:lnTo>
                    <a:pt x="1980" y="1069"/>
                  </a:lnTo>
                  <a:lnTo>
                    <a:pt x="2015" y="1017"/>
                  </a:lnTo>
                  <a:lnTo>
                    <a:pt x="2044" y="964"/>
                  </a:lnTo>
                  <a:lnTo>
                    <a:pt x="2067" y="908"/>
                  </a:lnTo>
                  <a:lnTo>
                    <a:pt x="2083" y="851"/>
                  </a:lnTo>
                  <a:lnTo>
                    <a:pt x="2094" y="792"/>
                  </a:lnTo>
                  <a:lnTo>
                    <a:pt x="2097" y="732"/>
                  </a:lnTo>
                  <a:lnTo>
                    <a:pt x="2094" y="671"/>
                  </a:lnTo>
                  <a:lnTo>
                    <a:pt x="2083" y="613"/>
                  </a:lnTo>
                  <a:lnTo>
                    <a:pt x="2067" y="556"/>
                  </a:lnTo>
                  <a:lnTo>
                    <a:pt x="2044" y="500"/>
                  </a:lnTo>
                  <a:lnTo>
                    <a:pt x="2015" y="447"/>
                  </a:lnTo>
                  <a:lnTo>
                    <a:pt x="1980" y="395"/>
                  </a:lnTo>
                  <a:lnTo>
                    <a:pt x="1940" y="346"/>
                  </a:lnTo>
                  <a:lnTo>
                    <a:pt x="1895" y="299"/>
                  </a:lnTo>
                  <a:lnTo>
                    <a:pt x="1845" y="255"/>
                  </a:lnTo>
                  <a:lnTo>
                    <a:pt x="1790" y="214"/>
                  </a:lnTo>
                  <a:lnTo>
                    <a:pt x="1731" y="176"/>
                  </a:lnTo>
                  <a:lnTo>
                    <a:pt x="1668" y="141"/>
                  </a:lnTo>
                  <a:lnTo>
                    <a:pt x="1601" y="109"/>
                  </a:lnTo>
                  <a:lnTo>
                    <a:pt x="1530" y="81"/>
                  </a:lnTo>
                  <a:lnTo>
                    <a:pt x="1457" y="57"/>
                  </a:lnTo>
                  <a:lnTo>
                    <a:pt x="1380" y="37"/>
                  </a:lnTo>
                  <a:lnTo>
                    <a:pt x="1300" y="21"/>
                  </a:lnTo>
                  <a:lnTo>
                    <a:pt x="1219" y="9"/>
                  </a:lnTo>
                  <a:lnTo>
                    <a:pt x="1134" y="2"/>
                  </a:lnTo>
                  <a:lnTo>
                    <a:pt x="104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8539" y="5084"/>
              <a:ext cx="111" cy="295"/>
              <a:chOff x="8539" y="5084"/>
              <a:chExt cx="111" cy="295"/>
            </a:xfrm>
          </p:grpSpPr>
          <p:sp>
            <p:nvSpPr>
              <p:cNvPr id="52274" name="Freeform 27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33 w 111"/>
                  <a:gd name="T1" fmla="*/ 236 h 295"/>
                  <a:gd name="T2" fmla="*/ 37 w 111"/>
                  <a:gd name="T3" fmla="*/ 237 h 295"/>
                  <a:gd name="T4" fmla="*/ 34 w 111"/>
                  <a:gd name="T5" fmla="*/ 233 h 295"/>
                  <a:gd name="T6" fmla="*/ 0 w 111"/>
                  <a:gd name="T7" fmla="*/ 184 h 295"/>
                  <a:gd name="T8" fmla="*/ 19 w 111"/>
                  <a:gd name="T9" fmla="*/ 295 h 295"/>
                  <a:gd name="T10" fmla="*/ 33 w 111"/>
                  <a:gd name="T11" fmla="*/ 236 h 2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1"/>
                  <a:gd name="T19" fmla="*/ 0 h 295"/>
                  <a:gd name="T20" fmla="*/ 111 w 111"/>
                  <a:gd name="T21" fmla="*/ 295 h 2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1" h="295">
                    <a:moveTo>
                      <a:pt x="33" y="236"/>
                    </a:moveTo>
                    <a:lnTo>
                      <a:pt x="37" y="237"/>
                    </a:lnTo>
                    <a:lnTo>
                      <a:pt x="34" y="233"/>
                    </a:lnTo>
                    <a:lnTo>
                      <a:pt x="0" y="184"/>
                    </a:lnTo>
                    <a:lnTo>
                      <a:pt x="19" y="295"/>
                    </a:lnTo>
                    <a:lnTo>
                      <a:pt x="33" y="23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5" name="Freeform 28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39 w 111"/>
                  <a:gd name="T1" fmla="*/ 238 h 295"/>
                  <a:gd name="T2" fmla="*/ 96 w 111"/>
                  <a:gd name="T3" fmla="*/ 213 h 295"/>
                  <a:gd name="T4" fmla="*/ 40 w 111"/>
                  <a:gd name="T5" fmla="*/ 236 h 295"/>
                  <a:gd name="T6" fmla="*/ 39 w 111"/>
                  <a:gd name="T7" fmla="*/ 238 h 2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1"/>
                  <a:gd name="T13" fmla="*/ 0 h 295"/>
                  <a:gd name="T14" fmla="*/ 111 w 111"/>
                  <a:gd name="T15" fmla="*/ 295 h 2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1" h="295">
                    <a:moveTo>
                      <a:pt x="39" y="238"/>
                    </a:moveTo>
                    <a:lnTo>
                      <a:pt x="96" y="213"/>
                    </a:lnTo>
                    <a:lnTo>
                      <a:pt x="40" y="236"/>
                    </a:lnTo>
                    <a:lnTo>
                      <a:pt x="39" y="23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6" name="Freeform 29"/>
              <p:cNvSpPr>
                <a:spLocks/>
              </p:cNvSpPr>
              <p:nvPr/>
            </p:nvSpPr>
            <p:spPr bwMode="auto">
              <a:xfrm>
                <a:off x="8539" y="5084"/>
                <a:ext cx="111" cy="295"/>
              </a:xfrm>
              <a:custGeom>
                <a:avLst/>
                <a:gdLst>
                  <a:gd name="T0" fmla="*/ 96 w 111"/>
                  <a:gd name="T1" fmla="*/ 213 h 295"/>
                  <a:gd name="T2" fmla="*/ 39 w 111"/>
                  <a:gd name="T3" fmla="*/ 238 h 295"/>
                  <a:gd name="T4" fmla="*/ 33 w 111"/>
                  <a:gd name="T5" fmla="*/ 240 h 295"/>
                  <a:gd name="T6" fmla="*/ 39 w 111"/>
                  <a:gd name="T7" fmla="*/ 238 h 295"/>
                  <a:gd name="T8" fmla="*/ 40 w 111"/>
                  <a:gd name="T9" fmla="*/ 236 h 295"/>
                  <a:gd name="T10" fmla="*/ 111 w 111"/>
                  <a:gd name="T11" fmla="*/ 4 h 295"/>
                  <a:gd name="T12" fmla="*/ 109 w 111"/>
                  <a:gd name="T13" fmla="*/ 0 h 295"/>
                  <a:gd name="T14" fmla="*/ 104 w 111"/>
                  <a:gd name="T15" fmla="*/ 2 h 295"/>
                  <a:gd name="T16" fmla="*/ 34 w 111"/>
                  <a:gd name="T17" fmla="*/ 233 h 295"/>
                  <a:gd name="T18" fmla="*/ 37 w 111"/>
                  <a:gd name="T19" fmla="*/ 237 h 295"/>
                  <a:gd name="T20" fmla="*/ 33 w 111"/>
                  <a:gd name="T21" fmla="*/ 236 h 295"/>
                  <a:gd name="T22" fmla="*/ 19 w 111"/>
                  <a:gd name="T23" fmla="*/ 295 h 295"/>
                  <a:gd name="T24" fmla="*/ 96 w 111"/>
                  <a:gd name="T25" fmla="*/ 213 h 2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1"/>
                  <a:gd name="T40" fmla="*/ 0 h 295"/>
                  <a:gd name="T41" fmla="*/ 111 w 111"/>
                  <a:gd name="T42" fmla="*/ 295 h 2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1" h="295">
                    <a:moveTo>
                      <a:pt x="96" y="213"/>
                    </a:moveTo>
                    <a:lnTo>
                      <a:pt x="39" y="238"/>
                    </a:lnTo>
                    <a:lnTo>
                      <a:pt x="33" y="240"/>
                    </a:lnTo>
                    <a:lnTo>
                      <a:pt x="39" y="238"/>
                    </a:lnTo>
                    <a:lnTo>
                      <a:pt x="40" y="236"/>
                    </a:lnTo>
                    <a:lnTo>
                      <a:pt x="111" y="4"/>
                    </a:lnTo>
                    <a:lnTo>
                      <a:pt x="109" y="0"/>
                    </a:lnTo>
                    <a:lnTo>
                      <a:pt x="104" y="2"/>
                    </a:lnTo>
                    <a:lnTo>
                      <a:pt x="34" y="233"/>
                    </a:lnTo>
                    <a:lnTo>
                      <a:pt x="37" y="237"/>
                    </a:lnTo>
                    <a:lnTo>
                      <a:pt x="33" y="236"/>
                    </a:lnTo>
                    <a:lnTo>
                      <a:pt x="19" y="295"/>
                    </a:lnTo>
                    <a:lnTo>
                      <a:pt x="96" y="21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8176" y="4664"/>
              <a:ext cx="101" cy="664"/>
              <a:chOff x="8176" y="4664"/>
              <a:chExt cx="101" cy="664"/>
            </a:xfrm>
          </p:grpSpPr>
          <p:sp>
            <p:nvSpPr>
              <p:cNvPr id="52271" name="Freeform 31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54 w 101"/>
                  <a:gd name="T1" fmla="*/ 3 h 664"/>
                  <a:gd name="T2" fmla="*/ 52 w 101"/>
                  <a:gd name="T3" fmla="*/ 0 h 664"/>
                  <a:gd name="T4" fmla="*/ 50 w 101"/>
                  <a:gd name="T5" fmla="*/ 603 h 664"/>
                  <a:gd name="T6" fmla="*/ 48 w 101"/>
                  <a:gd name="T7" fmla="*/ 607 h 664"/>
                  <a:gd name="T8" fmla="*/ 46 w 101"/>
                  <a:gd name="T9" fmla="*/ 603 h 664"/>
                  <a:gd name="T10" fmla="*/ 46 w 101"/>
                  <a:gd name="T11" fmla="*/ 600 h 664"/>
                  <a:gd name="T12" fmla="*/ 0 w 101"/>
                  <a:gd name="T13" fmla="*/ 563 h 664"/>
                  <a:gd name="T14" fmla="*/ 50 w 101"/>
                  <a:gd name="T15" fmla="*/ 663 h 664"/>
                  <a:gd name="T16" fmla="*/ 54 w 101"/>
                  <a:gd name="T17" fmla="*/ 603 h 664"/>
                  <a:gd name="T18" fmla="*/ 54 w 101"/>
                  <a:gd name="T19" fmla="*/ 3 h 6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1"/>
                  <a:gd name="T31" fmla="*/ 0 h 664"/>
                  <a:gd name="T32" fmla="*/ 101 w 101"/>
                  <a:gd name="T33" fmla="*/ 664 h 6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1" h="664">
                    <a:moveTo>
                      <a:pt x="54" y="3"/>
                    </a:moveTo>
                    <a:lnTo>
                      <a:pt x="52" y="0"/>
                    </a:lnTo>
                    <a:lnTo>
                      <a:pt x="50" y="603"/>
                    </a:lnTo>
                    <a:lnTo>
                      <a:pt x="48" y="607"/>
                    </a:lnTo>
                    <a:lnTo>
                      <a:pt x="46" y="603"/>
                    </a:lnTo>
                    <a:lnTo>
                      <a:pt x="46" y="600"/>
                    </a:lnTo>
                    <a:lnTo>
                      <a:pt x="0" y="563"/>
                    </a:lnTo>
                    <a:lnTo>
                      <a:pt x="50" y="663"/>
                    </a:lnTo>
                    <a:lnTo>
                      <a:pt x="54" y="603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2" name="Freeform 32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46 w 101"/>
                  <a:gd name="T1" fmla="*/ 603 h 664"/>
                  <a:gd name="T2" fmla="*/ 48 w 101"/>
                  <a:gd name="T3" fmla="*/ 607 h 664"/>
                  <a:gd name="T4" fmla="*/ 50 w 101"/>
                  <a:gd name="T5" fmla="*/ 603 h 664"/>
                  <a:gd name="T6" fmla="*/ 52 w 101"/>
                  <a:gd name="T7" fmla="*/ 0 h 664"/>
                  <a:gd name="T8" fmla="*/ 46 w 101"/>
                  <a:gd name="T9" fmla="*/ 3 h 664"/>
                  <a:gd name="T10" fmla="*/ 46 w 101"/>
                  <a:gd name="T11" fmla="*/ 603 h 6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1"/>
                  <a:gd name="T19" fmla="*/ 0 h 664"/>
                  <a:gd name="T20" fmla="*/ 101 w 101"/>
                  <a:gd name="T21" fmla="*/ 664 h 6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1" h="664">
                    <a:moveTo>
                      <a:pt x="46" y="603"/>
                    </a:moveTo>
                    <a:lnTo>
                      <a:pt x="48" y="607"/>
                    </a:lnTo>
                    <a:lnTo>
                      <a:pt x="50" y="603"/>
                    </a:lnTo>
                    <a:lnTo>
                      <a:pt x="52" y="0"/>
                    </a:lnTo>
                    <a:lnTo>
                      <a:pt x="46" y="3"/>
                    </a:lnTo>
                    <a:lnTo>
                      <a:pt x="46" y="60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2273" name="Freeform 33"/>
              <p:cNvSpPr>
                <a:spLocks/>
              </p:cNvSpPr>
              <p:nvPr/>
            </p:nvSpPr>
            <p:spPr bwMode="auto">
              <a:xfrm>
                <a:off x="8176" y="4664"/>
                <a:ext cx="101" cy="664"/>
              </a:xfrm>
              <a:custGeom>
                <a:avLst/>
                <a:gdLst>
                  <a:gd name="T0" fmla="*/ 54 w 101"/>
                  <a:gd name="T1" fmla="*/ 603 h 664"/>
                  <a:gd name="T2" fmla="*/ 50 w 101"/>
                  <a:gd name="T3" fmla="*/ 663 h 664"/>
                  <a:gd name="T4" fmla="*/ 100 w 101"/>
                  <a:gd name="T5" fmla="*/ 563 h 664"/>
                  <a:gd name="T6" fmla="*/ 54 w 101"/>
                  <a:gd name="T7" fmla="*/ 600 h 664"/>
                  <a:gd name="T8" fmla="*/ 54 w 101"/>
                  <a:gd name="T9" fmla="*/ 603 h 6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664"/>
                  <a:gd name="T17" fmla="*/ 101 w 101"/>
                  <a:gd name="T18" fmla="*/ 664 h 6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664">
                    <a:moveTo>
                      <a:pt x="54" y="603"/>
                    </a:moveTo>
                    <a:lnTo>
                      <a:pt x="50" y="663"/>
                    </a:lnTo>
                    <a:lnTo>
                      <a:pt x="100" y="563"/>
                    </a:lnTo>
                    <a:lnTo>
                      <a:pt x="54" y="600"/>
                    </a:lnTo>
                    <a:lnTo>
                      <a:pt x="54" y="60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2268" name="Freeform 34"/>
            <p:cNvSpPr>
              <a:spLocks/>
            </p:cNvSpPr>
            <p:nvPr/>
          </p:nvSpPr>
          <p:spPr bwMode="auto">
            <a:xfrm>
              <a:off x="6063" y="5833"/>
              <a:ext cx="793" cy="396"/>
            </a:xfrm>
            <a:custGeom>
              <a:avLst/>
              <a:gdLst>
                <a:gd name="T0" fmla="*/ 595 w 793"/>
                <a:gd name="T1" fmla="*/ 297 h 396"/>
                <a:gd name="T2" fmla="*/ 595 w 793"/>
                <a:gd name="T3" fmla="*/ 396 h 396"/>
                <a:gd name="T4" fmla="*/ 793 w 793"/>
                <a:gd name="T5" fmla="*/ 197 h 396"/>
                <a:gd name="T6" fmla="*/ 595 w 793"/>
                <a:gd name="T7" fmla="*/ 0 h 396"/>
                <a:gd name="T8" fmla="*/ 595 w 793"/>
                <a:gd name="T9" fmla="*/ 98 h 396"/>
                <a:gd name="T10" fmla="*/ 0 w 793"/>
                <a:gd name="T11" fmla="*/ 98 h 396"/>
                <a:gd name="T12" fmla="*/ 0 w 793"/>
                <a:gd name="T13" fmla="*/ 297 h 396"/>
                <a:gd name="T14" fmla="*/ 595 w 793"/>
                <a:gd name="T15" fmla="*/ 297 h 3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93"/>
                <a:gd name="T25" fmla="*/ 0 h 396"/>
                <a:gd name="T26" fmla="*/ 793 w 793"/>
                <a:gd name="T27" fmla="*/ 396 h 3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93" h="396">
                  <a:moveTo>
                    <a:pt x="595" y="297"/>
                  </a:moveTo>
                  <a:lnTo>
                    <a:pt x="595" y="396"/>
                  </a:lnTo>
                  <a:lnTo>
                    <a:pt x="793" y="197"/>
                  </a:lnTo>
                  <a:lnTo>
                    <a:pt x="595" y="0"/>
                  </a:lnTo>
                  <a:lnTo>
                    <a:pt x="595" y="98"/>
                  </a:lnTo>
                  <a:lnTo>
                    <a:pt x="0" y="98"/>
                  </a:lnTo>
                  <a:lnTo>
                    <a:pt x="0" y="297"/>
                  </a:lnTo>
                  <a:lnTo>
                    <a:pt x="595" y="297"/>
                  </a:lnTo>
                  <a:close/>
                </a:path>
              </a:pathLst>
            </a:custGeom>
            <a:solidFill>
              <a:srgbClr val="FFFF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69" name="Freeform 35"/>
            <p:cNvSpPr>
              <a:spLocks/>
            </p:cNvSpPr>
            <p:nvPr/>
          </p:nvSpPr>
          <p:spPr bwMode="auto">
            <a:xfrm>
              <a:off x="6063" y="5833"/>
              <a:ext cx="793" cy="396"/>
            </a:xfrm>
            <a:custGeom>
              <a:avLst/>
              <a:gdLst>
                <a:gd name="T0" fmla="*/ 595 w 793"/>
                <a:gd name="T1" fmla="*/ 0 h 396"/>
                <a:gd name="T2" fmla="*/ 595 w 793"/>
                <a:gd name="T3" fmla="*/ 98 h 396"/>
                <a:gd name="T4" fmla="*/ 0 w 793"/>
                <a:gd name="T5" fmla="*/ 98 h 396"/>
                <a:gd name="T6" fmla="*/ 0 w 793"/>
                <a:gd name="T7" fmla="*/ 297 h 396"/>
                <a:gd name="T8" fmla="*/ 595 w 793"/>
                <a:gd name="T9" fmla="*/ 297 h 396"/>
                <a:gd name="T10" fmla="*/ 595 w 793"/>
                <a:gd name="T11" fmla="*/ 396 h 396"/>
                <a:gd name="T12" fmla="*/ 793 w 793"/>
                <a:gd name="T13" fmla="*/ 197 h 396"/>
                <a:gd name="T14" fmla="*/ 595 w 793"/>
                <a:gd name="T15" fmla="*/ 0 h 3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93"/>
                <a:gd name="T25" fmla="*/ 0 h 396"/>
                <a:gd name="T26" fmla="*/ 793 w 793"/>
                <a:gd name="T27" fmla="*/ 396 h 3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93" h="396">
                  <a:moveTo>
                    <a:pt x="595" y="0"/>
                  </a:moveTo>
                  <a:lnTo>
                    <a:pt x="595" y="98"/>
                  </a:lnTo>
                  <a:lnTo>
                    <a:pt x="0" y="98"/>
                  </a:lnTo>
                  <a:lnTo>
                    <a:pt x="0" y="297"/>
                  </a:lnTo>
                  <a:lnTo>
                    <a:pt x="595" y="297"/>
                  </a:lnTo>
                  <a:lnTo>
                    <a:pt x="595" y="396"/>
                  </a:lnTo>
                  <a:lnTo>
                    <a:pt x="793" y="197"/>
                  </a:lnTo>
                  <a:lnTo>
                    <a:pt x="595" y="0"/>
                  </a:lnTo>
                  <a:close/>
                </a:path>
              </a:pathLst>
            </a:custGeom>
            <a:noFill/>
            <a:ln w="4762">
              <a:solidFill>
                <a:srgbClr val="3434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2270" name="Rectangle 36"/>
            <p:cNvSpPr>
              <a:spLocks/>
            </p:cNvSpPr>
            <p:nvPr/>
          </p:nvSpPr>
          <p:spPr bwMode="auto">
            <a:xfrm>
              <a:off x="2059" y="2064"/>
              <a:ext cx="7779" cy="5379"/>
            </a:xfrm>
            <a:prstGeom prst="rect">
              <a:avLst/>
            </a:prstGeom>
            <a:noFill/>
            <a:ln w="12954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2229" name="39 Rectángulo"/>
          <p:cNvSpPr>
            <a:spLocks noChangeArrowheads="1"/>
          </p:cNvSpPr>
          <p:nvPr/>
        </p:nvSpPr>
        <p:spPr bwMode="auto">
          <a:xfrm>
            <a:off x="1214438" y="1928813"/>
            <a:ext cx="2941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/>
              <a:t>Evolución de las metodologías OO</a:t>
            </a:r>
          </a:p>
        </p:txBody>
      </p:sp>
      <p:sp>
        <p:nvSpPr>
          <p:cNvPr id="52230" name="Rectangle 3"/>
          <p:cNvSpPr>
            <a:spLocks noChangeArrowheads="1"/>
          </p:cNvSpPr>
          <p:nvPr/>
        </p:nvSpPr>
        <p:spPr bwMode="auto">
          <a:xfrm>
            <a:off x="1357313" y="2500313"/>
            <a:ext cx="235743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primera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2231" name="43 Rectángulo"/>
          <p:cNvSpPr>
            <a:spLocks noChangeArrowheads="1"/>
          </p:cNvSpPr>
          <p:nvPr/>
        </p:nvSpPr>
        <p:spPr bwMode="auto">
          <a:xfrm>
            <a:off x="1357313" y="2928938"/>
            <a:ext cx="4699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OMT</a:t>
            </a:r>
          </a:p>
        </p:txBody>
      </p:sp>
      <p:sp>
        <p:nvSpPr>
          <p:cNvPr id="52232" name="45 Rectángulo"/>
          <p:cNvSpPr>
            <a:spLocks noChangeArrowheads="1"/>
          </p:cNvSpPr>
          <p:nvPr/>
        </p:nvSpPr>
        <p:spPr bwMode="auto">
          <a:xfrm>
            <a:off x="1857375" y="2786063"/>
            <a:ext cx="463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RDD</a:t>
            </a:r>
          </a:p>
        </p:txBody>
      </p:sp>
      <p:sp>
        <p:nvSpPr>
          <p:cNvPr id="52233" name="46 Rectángulo"/>
          <p:cNvSpPr>
            <a:spLocks noChangeArrowheads="1"/>
          </p:cNvSpPr>
          <p:nvPr/>
        </p:nvSpPr>
        <p:spPr bwMode="auto">
          <a:xfrm>
            <a:off x="2357438" y="2714625"/>
            <a:ext cx="830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Objectstory</a:t>
            </a:r>
          </a:p>
        </p:txBody>
      </p:sp>
      <p:sp>
        <p:nvSpPr>
          <p:cNvPr id="52234" name="47 Rectángulo"/>
          <p:cNvSpPr>
            <a:spLocks noChangeArrowheads="1"/>
          </p:cNvSpPr>
          <p:nvPr/>
        </p:nvSpPr>
        <p:spPr bwMode="auto">
          <a:xfrm>
            <a:off x="3143250" y="2928938"/>
            <a:ext cx="5540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Rooch</a:t>
            </a:r>
          </a:p>
        </p:txBody>
      </p:sp>
      <p:sp>
        <p:nvSpPr>
          <p:cNvPr id="52235" name="Rectangle 5"/>
          <p:cNvSpPr>
            <a:spLocks noChangeArrowheads="1"/>
          </p:cNvSpPr>
          <p:nvPr/>
        </p:nvSpPr>
        <p:spPr bwMode="auto">
          <a:xfrm>
            <a:off x="3786188" y="3929063"/>
            <a:ext cx="1643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</a:t>
            </a:r>
          </a:p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tercera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2236" name="50 Rectángulo"/>
          <p:cNvSpPr>
            <a:spLocks noChangeArrowheads="1"/>
          </p:cNvSpPr>
          <p:nvPr/>
        </p:nvSpPr>
        <p:spPr bwMode="auto">
          <a:xfrm>
            <a:off x="4071938" y="2786063"/>
            <a:ext cx="1365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/>
              <a:t>Unificación,</a:t>
            </a:r>
          </a:p>
          <a:p>
            <a:pPr algn="ctr"/>
            <a:r>
              <a:rPr lang="es-ES" sz="1200" b="1"/>
              <a:t>Estandarización</a:t>
            </a:r>
            <a:endParaRPr lang="es-ES" sz="1200"/>
          </a:p>
        </p:txBody>
      </p:sp>
      <p:sp>
        <p:nvSpPr>
          <p:cNvPr id="52237" name="51 Rectángulo"/>
          <p:cNvSpPr>
            <a:spLocks noChangeArrowheads="1"/>
          </p:cNvSpPr>
          <p:nvPr/>
        </p:nvSpPr>
        <p:spPr bwMode="auto">
          <a:xfrm>
            <a:off x="4857750" y="3286125"/>
            <a:ext cx="517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/>
              <a:t>UML</a:t>
            </a:r>
            <a:endParaRPr lang="es-ES" sz="1200"/>
          </a:p>
        </p:txBody>
      </p:sp>
      <p:sp>
        <p:nvSpPr>
          <p:cNvPr id="52238" name="52 Rectángulo"/>
          <p:cNvSpPr>
            <a:spLocks noChangeArrowheads="1"/>
          </p:cNvSpPr>
          <p:nvPr/>
        </p:nvSpPr>
        <p:spPr bwMode="auto">
          <a:xfrm>
            <a:off x="4143375" y="4357688"/>
            <a:ext cx="5476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OPEN</a:t>
            </a:r>
          </a:p>
        </p:txBody>
      </p:sp>
      <p:sp>
        <p:nvSpPr>
          <p:cNvPr id="52239" name="53 Rectángulo"/>
          <p:cNvSpPr>
            <a:spLocks noChangeArrowheads="1"/>
          </p:cNvSpPr>
          <p:nvPr/>
        </p:nvSpPr>
        <p:spPr bwMode="auto">
          <a:xfrm>
            <a:off x="4714875" y="4286250"/>
            <a:ext cx="4556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RUP</a:t>
            </a:r>
          </a:p>
        </p:txBody>
      </p:sp>
      <p:sp>
        <p:nvSpPr>
          <p:cNvPr id="52240" name="55 Rectángulo"/>
          <p:cNvSpPr>
            <a:spLocks noChangeArrowheads="1"/>
          </p:cNvSpPr>
          <p:nvPr/>
        </p:nvSpPr>
        <p:spPr bwMode="auto">
          <a:xfrm>
            <a:off x="1071563" y="4572000"/>
            <a:ext cx="850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Lenguajes </a:t>
            </a:r>
          </a:p>
          <a:p>
            <a:r>
              <a:rPr lang="es-ES" sz="1000" b="1"/>
              <a:t>Formales</a:t>
            </a:r>
            <a:endParaRPr lang="es-ES" sz="1000"/>
          </a:p>
        </p:txBody>
      </p:sp>
      <p:sp>
        <p:nvSpPr>
          <p:cNvPr id="52241" name="56 Rectángulo"/>
          <p:cNvSpPr>
            <a:spLocks noChangeArrowheads="1"/>
          </p:cNvSpPr>
          <p:nvPr/>
        </p:nvSpPr>
        <p:spPr bwMode="auto">
          <a:xfrm>
            <a:off x="928688" y="3714750"/>
            <a:ext cx="6683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Métricas</a:t>
            </a:r>
          </a:p>
        </p:txBody>
      </p:sp>
      <p:sp>
        <p:nvSpPr>
          <p:cNvPr id="52242" name="57 Rectángulo"/>
          <p:cNvSpPr>
            <a:spLocks noChangeArrowheads="1"/>
          </p:cNvSpPr>
          <p:nvPr/>
        </p:nvSpPr>
        <p:spPr bwMode="auto">
          <a:xfrm>
            <a:off x="2357438" y="4540250"/>
            <a:ext cx="647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MEDEA</a:t>
            </a:r>
            <a:endParaRPr lang="es-ES" sz="1000"/>
          </a:p>
        </p:txBody>
      </p:sp>
      <p:sp>
        <p:nvSpPr>
          <p:cNvPr id="52243" name="58 Rectángulo"/>
          <p:cNvSpPr>
            <a:spLocks noChangeArrowheads="1"/>
          </p:cNvSpPr>
          <p:nvPr/>
        </p:nvSpPr>
        <p:spPr bwMode="auto">
          <a:xfrm>
            <a:off x="2000250" y="4286250"/>
            <a:ext cx="539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OMT2</a:t>
            </a:r>
            <a:endParaRPr lang="es-ES" sz="1000"/>
          </a:p>
        </p:txBody>
      </p:sp>
      <p:sp>
        <p:nvSpPr>
          <p:cNvPr id="52244" name="59 Rectángulo"/>
          <p:cNvSpPr>
            <a:spLocks noChangeArrowheads="1"/>
          </p:cNvSpPr>
          <p:nvPr/>
        </p:nvSpPr>
        <p:spPr bwMode="auto">
          <a:xfrm>
            <a:off x="2500313" y="4214813"/>
            <a:ext cx="6048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 b="1"/>
              <a:t>Fusión</a:t>
            </a:r>
            <a:endParaRPr lang="es-ES" sz="1000"/>
          </a:p>
        </p:txBody>
      </p:sp>
      <p:sp>
        <p:nvSpPr>
          <p:cNvPr id="52245" name="Rectangle 5"/>
          <p:cNvSpPr>
            <a:spLocks noChangeArrowheads="1"/>
          </p:cNvSpPr>
          <p:nvPr/>
        </p:nvSpPr>
        <p:spPr bwMode="auto">
          <a:xfrm>
            <a:off x="1714500" y="3786188"/>
            <a:ext cx="1643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Metodologías de </a:t>
            </a:r>
          </a:p>
          <a:p>
            <a:pPr algn="ctr"/>
            <a:r>
              <a:rPr lang="es-ES" sz="900" b="1">
                <a:solidFill>
                  <a:srgbClr val="003365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Segunda generación</a:t>
            </a:r>
            <a:endParaRPr lang="es-ES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56" name="5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0305BE-AFF5-4ACD-95E6-A1133A97173B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sp>
        <p:nvSpPr>
          <p:cNvPr id="57" name="5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703388" y="444500"/>
            <a:ext cx="49403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spcBef>
                <a:spcPts val="38"/>
              </a:spcBef>
            </a:pPr>
            <a:endParaRPr lang="es-ES" sz="500">
              <a:solidFill>
                <a:srgbClr val="000000"/>
              </a:solidFill>
              <a:cs typeface="Arial" charset="0"/>
            </a:endParaRPr>
          </a:p>
          <a:p>
            <a:pPr>
              <a:lnSpc>
                <a:spcPct val="104000"/>
              </a:lnSpc>
              <a:spcBef>
                <a:spcPts val="88"/>
              </a:spcBef>
            </a:pPr>
            <a:endParaRPr lang="es-ES" sz="1300">
              <a:solidFill>
                <a:srgbClr val="000000"/>
              </a:solidFill>
              <a:cs typeface="Arial" charset="0"/>
            </a:endParaRPr>
          </a:p>
          <a:p>
            <a:pPr lvl="1" indent="-457200"/>
            <a:r>
              <a:rPr lang="es-ES" sz="1200">
                <a:solidFill>
                  <a:srgbClr val="33339A"/>
                </a:solidFill>
                <a:latin typeface="Tahoma" pitchFamily="34" charset="0"/>
                <a:cs typeface="Arial" charset="0"/>
              </a:rPr>
              <a:t>Orientadas a objetos </a:t>
            </a: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60000"/>
              </a:lnSpc>
              <a:spcBef>
                <a:spcPts val="38"/>
              </a:spcBef>
            </a:pPr>
            <a:endParaRPr lang="es-ES" sz="7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1" indent="-457200"/>
            <a:r>
              <a:rPr lang="es-ES" sz="700">
                <a:solidFill>
                  <a:srgbClr val="3333CC"/>
                </a:solidFill>
                <a:latin typeface="Wingdings" pitchFamily="2" charset="2"/>
                <a:cs typeface="Arial" charset="0"/>
              </a:rPr>
              <a:t>„</a:t>
            </a:r>
            <a:r>
              <a:rPr lang="es-ES" sz="700">
                <a:solidFill>
                  <a:srgbClr val="3333CC"/>
                </a:solidFill>
                <a:latin typeface="Times New Roman" pitchFamily="18" charset="0"/>
                <a:cs typeface="Arial" charset="0"/>
              </a:rPr>
              <a:t>    </a:t>
            </a:r>
            <a:r>
              <a:rPr lang="es-ES" sz="1200">
                <a:solidFill>
                  <a:srgbClr val="000000"/>
                </a:solidFill>
                <a:latin typeface="Tahoma" pitchFamily="34" charset="0"/>
                <a:cs typeface="Arial" charset="0"/>
              </a:rPr>
              <a:t>Metodologías estructuradas vs. Metodologías OO </a:t>
            </a:r>
          </a:p>
          <a:p>
            <a:pPr>
              <a:lnSpc>
                <a:spcPct val="88000"/>
              </a:lnSpc>
            </a:pP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3" indent="-1371600"/>
            <a:r>
              <a:rPr lang="es-ES" sz="14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Análisis</a:t>
            </a:r>
            <a:r>
              <a:rPr lang="es-ES" sz="10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	</a:t>
            </a:r>
            <a:r>
              <a:rPr lang="es-ES" sz="14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Diseño</a:t>
            </a:r>
            <a:r>
              <a:rPr lang="es-ES" sz="1000" b="1" baseline="-25000">
                <a:solidFill>
                  <a:srgbClr val="653300"/>
                </a:solidFill>
                <a:latin typeface="Tahoma" pitchFamily="34" charset="0"/>
                <a:cs typeface="Arial" charset="0"/>
              </a:rPr>
              <a:t>	                </a:t>
            </a:r>
            <a:r>
              <a:rPr lang="es-ES" sz="1200" b="1">
                <a:solidFill>
                  <a:srgbClr val="653300"/>
                </a:solidFill>
                <a:latin typeface="Tahoma" pitchFamily="34" charset="0"/>
                <a:cs typeface="Arial" charset="0"/>
              </a:rPr>
              <a:t>Implementación</a:t>
            </a:r>
            <a:endParaRPr lang="es-ES" sz="12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>
              <a:lnSpc>
                <a:spcPct val="104000"/>
              </a:lnSpc>
            </a:pPr>
            <a:endParaRPr lang="es-ES" sz="1300">
              <a:solidFill>
                <a:srgbClr val="000000"/>
              </a:solidFill>
              <a:latin typeface="Tahoma" pitchFamily="34" charset="0"/>
              <a:cs typeface="Arial" charset="0"/>
            </a:endParaRPr>
          </a:p>
          <a:p>
            <a:pPr lvl="1" indent="-457200"/>
            <a:r>
              <a:rPr lang="es-ES" sz="600">
                <a:solidFill>
                  <a:srgbClr val="A50021"/>
                </a:solidFill>
                <a:latin typeface="Tahoma" pitchFamily="34" charset="0"/>
                <a:cs typeface="Arial" charset="0"/>
              </a:rPr>
              <a:t>	</a:t>
            </a:r>
            <a:endParaRPr lang="es-CO"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85813" y="714375"/>
            <a:ext cx="4813300" cy="3151188"/>
            <a:chOff x="2047" y="9760"/>
            <a:chExt cx="7580" cy="4962"/>
          </a:xfrm>
        </p:grpSpPr>
        <p:sp>
          <p:nvSpPr>
            <p:cNvPr id="53331" name="Rectangle 4"/>
            <p:cNvSpPr>
              <a:spLocks noChangeArrowheads="1"/>
            </p:cNvSpPr>
            <p:nvPr/>
          </p:nvSpPr>
          <p:spPr bwMode="auto">
            <a:xfrm>
              <a:off x="2182" y="14242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2" name="Rectangle 5"/>
            <p:cNvSpPr>
              <a:spLocks noChangeArrowheads="1"/>
            </p:cNvSpPr>
            <p:nvPr/>
          </p:nvSpPr>
          <p:spPr bwMode="auto">
            <a:xfrm>
              <a:off x="2047" y="9760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3" name="Rectangle 6"/>
            <p:cNvSpPr>
              <a:spLocks noChangeArrowheads="1"/>
            </p:cNvSpPr>
            <p:nvPr/>
          </p:nvSpPr>
          <p:spPr bwMode="auto">
            <a:xfrm>
              <a:off x="3379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4" name="Rectangle 7"/>
            <p:cNvSpPr>
              <a:spLocks/>
            </p:cNvSpPr>
            <p:nvPr/>
          </p:nvSpPr>
          <p:spPr bwMode="auto">
            <a:xfrm>
              <a:off x="3380" y="1124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5" name="Freeform 8"/>
            <p:cNvSpPr>
              <a:spLocks/>
            </p:cNvSpPr>
            <p:nvPr/>
          </p:nvSpPr>
          <p:spPr bwMode="auto">
            <a:xfrm>
              <a:off x="3642" y="1130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2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5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5 w 258"/>
                <a:gd name="T31" fmla="*/ 229 h 240"/>
                <a:gd name="T32" fmla="*/ 95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4 w 258"/>
                <a:gd name="T45" fmla="*/ 199 h 240"/>
                <a:gd name="T46" fmla="*/ 237 w 258"/>
                <a:gd name="T47" fmla="*/ 184 h 240"/>
                <a:gd name="T48" fmla="*/ 248 w 258"/>
                <a:gd name="T49" fmla="*/ 166 h 240"/>
                <a:gd name="T50" fmla="*/ 255 w 258"/>
                <a:gd name="T51" fmla="*/ 147 h 240"/>
                <a:gd name="T52" fmla="*/ 258 w 258"/>
                <a:gd name="T53" fmla="*/ 126 h 240"/>
                <a:gd name="T54" fmla="*/ 256 w 258"/>
                <a:gd name="T55" fmla="*/ 103 h 240"/>
                <a:gd name="T56" fmla="*/ 250 w 258"/>
                <a:gd name="T57" fmla="*/ 82 h 240"/>
                <a:gd name="T58" fmla="*/ 241 w 258"/>
                <a:gd name="T59" fmla="*/ 62 h 240"/>
                <a:gd name="T60" fmla="*/ 228 w 258"/>
                <a:gd name="T61" fmla="*/ 44 h 240"/>
                <a:gd name="T62" fmla="*/ 213 w 258"/>
                <a:gd name="T63" fmla="*/ 29 h 240"/>
                <a:gd name="T64" fmla="*/ 195 w 258"/>
                <a:gd name="T65" fmla="*/ 17 h 240"/>
                <a:gd name="T66" fmla="*/ 175 w 258"/>
                <a:gd name="T67" fmla="*/ 8 h 240"/>
                <a:gd name="T68" fmla="*/ 153 w 258"/>
                <a:gd name="T69" fmla="*/ 2 h 240"/>
                <a:gd name="T70" fmla="*/ 130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2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5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5" y="229"/>
                  </a:lnTo>
                  <a:lnTo>
                    <a:pt x="95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4" y="199"/>
                  </a:lnTo>
                  <a:lnTo>
                    <a:pt x="237" y="184"/>
                  </a:lnTo>
                  <a:lnTo>
                    <a:pt x="248" y="166"/>
                  </a:lnTo>
                  <a:lnTo>
                    <a:pt x="255" y="147"/>
                  </a:lnTo>
                  <a:lnTo>
                    <a:pt x="258" y="126"/>
                  </a:lnTo>
                  <a:lnTo>
                    <a:pt x="256" y="103"/>
                  </a:lnTo>
                  <a:lnTo>
                    <a:pt x="250" y="82"/>
                  </a:lnTo>
                  <a:lnTo>
                    <a:pt x="241" y="62"/>
                  </a:lnTo>
                  <a:lnTo>
                    <a:pt x="228" y="44"/>
                  </a:lnTo>
                  <a:lnTo>
                    <a:pt x="213" y="29"/>
                  </a:lnTo>
                  <a:lnTo>
                    <a:pt x="195" y="17"/>
                  </a:lnTo>
                  <a:lnTo>
                    <a:pt x="175" y="8"/>
                  </a:lnTo>
                  <a:lnTo>
                    <a:pt x="153" y="2"/>
                  </a:lnTo>
                  <a:lnTo>
                    <a:pt x="130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6" name="Freeform 9"/>
            <p:cNvSpPr>
              <a:spLocks/>
            </p:cNvSpPr>
            <p:nvPr/>
          </p:nvSpPr>
          <p:spPr bwMode="auto">
            <a:xfrm>
              <a:off x="3642" y="1130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2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5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5 w 258"/>
                <a:gd name="T31" fmla="*/ 229 h 240"/>
                <a:gd name="T32" fmla="*/ 95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4 w 258"/>
                <a:gd name="T45" fmla="*/ 199 h 240"/>
                <a:gd name="T46" fmla="*/ 237 w 258"/>
                <a:gd name="T47" fmla="*/ 184 h 240"/>
                <a:gd name="T48" fmla="*/ 248 w 258"/>
                <a:gd name="T49" fmla="*/ 166 h 240"/>
                <a:gd name="T50" fmla="*/ 255 w 258"/>
                <a:gd name="T51" fmla="*/ 147 h 240"/>
                <a:gd name="T52" fmla="*/ 258 w 258"/>
                <a:gd name="T53" fmla="*/ 126 h 240"/>
                <a:gd name="T54" fmla="*/ 256 w 258"/>
                <a:gd name="T55" fmla="*/ 103 h 240"/>
                <a:gd name="T56" fmla="*/ 250 w 258"/>
                <a:gd name="T57" fmla="*/ 82 h 240"/>
                <a:gd name="T58" fmla="*/ 241 w 258"/>
                <a:gd name="T59" fmla="*/ 62 h 240"/>
                <a:gd name="T60" fmla="*/ 228 w 258"/>
                <a:gd name="T61" fmla="*/ 44 h 240"/>
                <a:gd name="T62" fmla="*/ 213 w 258"/>
                <a:gd name="T63" fmla="*/ 29 h 240"/>
                <a:gd name="T64" fmla="*/ 195 w 258"/>
                <a:gd name="T65" fmla="*/ 17 h 240"/>
                <a:gd name="T66" fmla="*/ 175 w 258"/>
                <a:gd name="T67" fmla="*/ 8 h 240"/>
                <a:gd name="T68" fmla="*/ 153 w 258"/>
                <a:gd name="T69" fmla="*/ 2 h 240"/>
                <a:gd name="T70" fmla="*/ 130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2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5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5" y="229"/>
                  </a:lnTo>
                  <a:lnTo>
                    <a:pt x="95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4" y="199"/>
                  </a:lnTo>
                  <a:lnTo>
                    <a:pt x="237" y="184"/>
                  </a:lnTo>
                  <a:lnTo>
                    <a:pt x="248" y="166"/>
                  </a:lnTo>
                  <a:lnTo>
                    <a:pt x="255" y="147"/>
                  </a:lnTo>
                  <a:lnTo>
                    <a:pt x="258" y="126"/>
                  </a:lnTo>
                  <a:lnTo>
                    <a:pt x="256" y="103"/>
                  </a:lnTo>
                  <a:lnTo>
                    <a:pt x="250" y="82"/>
                  </a:lnTo>
                  <a:lnTo>
                    <a:pt x="241" y="62"/>
                  </a:lnTo>
                  <a:lnTo>
                    <a:pt x="228" y="44"/>
                  </a:lnTo>
                  <a:lnTo>
                    <a:pt x="213" y="29"/>
                  </a:lnTo>
                  <a:lnTo>
                    <a:pt x="195" y="17"/>
                  </a:lnTo>
                  <a:lnTo>
                    <a:pt x="175" y="8"/>
                  </a:lnTo>
                  <a:lnTo>
                    <a:pt x="153" y="2"/>
                  </a:lnTo>
                  <a:lnTo>
                    <a:pt x="130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7" name="Freeform 10"/>
            <p:cNvSpPr>
              <a:spLocks/>
            </p:cNvSpPr>
            <p:nvPr/>
          </p:nvSpPr>
          <p:spPr bwMode="auto">
            <a:xfrm>
              <a:off x="4292" y="1178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1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4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4 w 258"/>
                <a:gd name="T31" fmla="*/ 229 h 240"/>
                <a:gd name="T32" fmla="*/ 94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3 w 258"/>
                <a:gd name="T45" fmla="*/ 199 h 240"/>
                <a:gd name="T46" fmla="*/ 237 w 258"/>
                <a:gd name="T47" fmla="*/ 183 h 240"/>
                <a:gd name="T48" fmla="*/ 247 w 258"/>
                <a:gd name="T49" fmla="*/ 165 h 240"/>
                <a:gd name="T50" fmla="*/ 254 w 258"/>
                <a:gd name="T51" fmla="*/ 146 h 240"/>
                <a:gd name="T52" fmla="*/ 257 w 258"/>
                <a:gd name="T53" fmla="*/ 126 h 240"/>
                <a:gd name="T54" fmla="*/ 255 w 258"/>
                <a:gd name="T55" fmla="*/ 102 h 240"/>
                <a:gd name="T56" fmla="*/ 249 w 258"/>
                <a:gd name="T57" fmla="*/ 81 h 240"/>
                <a:gd name="T58" fmla="*/ 240 w 258"/>
                <a:gd name="T59" fmla="*/ 61 h 240"/>
                <a:gd name="T60" fmla="*/ 227 w 258"/>
                <a:gd name="T61" fmla="*/ 44 h 240"/>
                <a:gd name="T62" fmla="*/ 212 w 258"/>
                <a:gd name="T63" fmla="*/ 29 h 240"/>
                <a:gd name="T64" fmla="*/ 194 w 258"/>
                <a:gd name="T65" fmla="*/ 17 h 240"/>
                <a:gd name="T66" fmla="*/ 174 w 258"/>
                <a:gd name="T67" fmla="*/ 7 h 240"/>
                <a:gd name="T68" fmla="*/ 152 w 258"/>
                <a:gd name="T69" fmla="*/ 2 h 240"/>
                <a:gd name="T70" fmla="*/ 129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1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4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4" y="229"/>
                  </a:lnTo>
                  <a:lnTo>
                    <a:pt x="94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3" y="199"/>
                  </a:lnTo>
                  <a:lnTo>
                    <a:pt x="237" y="183"/>
                  </a:lnTo>
                  <a:lnTo>
                    <a:pt x="247" y="165"/>
                  </a:lnTo>
                  <a:lnTo>
                    <a:pt x="254" y="146"/>
                  </a:lnTo>
                  <a:lnTo>
                    <a:pt x="257" y="126"/>
                  </a:lnTo>
                  <a:lnTo>
                    <a:pt x="255" y="102"/>
                  </a:lnTo>
                  <a:lnTo>
                    <a:pt x="249" y="81"/>
                  </a:lnTo>
                  <a:lnTo>
                    <a:pt x="240" y="61"/>
                  </a:lnTo>
                  <a:lnTo>
                    <a:pt x="227" y="44"/>
                  </a:lnTo>
                  <a:lnTo>
                    <a:pt x="212" y="29"/>
                  </a:lnTo>
                  <a:lnTo>
                    <a:pt x="194" y="17"/>
                  </a:lnTo>
                  <a:lnTo>
                    <a:pt x="174" y="7"/>
                  </a:lnTo>
                  <a:lnTo>
                    <a:pt x="152" y="2"/>
                  </a:lnTo>
                  <a:lnTo>
                    <a:pt x="129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8" name="Freeform 11"/>
            <p:cNvSpPr>
              <a:spLocks/>
            </p:cNvSpPr>
            <p:nvPr/>
          </p:nvSpPr>
          <p:spPr bwMode="auto">
            <a:xfrm>
              <a:off x="4292" y="11787"/>
              <a:ext cx="258" cy="240"/>
            </a:xfrm>
            <a:custGeom>
              <a:avLst/>
              <a:gdLst>
                <a:gd name="T0" fmla="*/ 128 w 258"/>
                <a:gd name="T1" fmla="*/ 0 h 240"/>
                <a:gd name="T2" fmla="*/ 104 w 258"/>
                <a:gd name="T3" fmla="*/ 2 h 240"/>
                <a:gd name="T4" fmla="*/ 81 w 258"/>
                <a:gd name="T5" fmla="*/ 7 h 240"/>
                <a:gd name="T6" fmla="*/ 61 w 258"/>
                <a:gd name="T7" fmla="*/ 17 h 240"/>
                <a:gd name="T8" fmla="*/ 43 w 258"/>
                <a:gd name="T9" fmla="*/ 29 h 240"/>
                <a:gd name="T10" fmla="*/ 27 w 258"/>
                <a:gd name="T11" fmla="*/ 44 h 240"/>
                <a:gd name="T12" fmla="*/ 14 w 258"/>
                <a:gd name="T13" fmla="*/ 61 h 240"/>
                <a:gd name="T14" fmla="*/ 5 w 258"/>
                <a:gd name="T15" fmla="*/ 80 h 240"/>
                <a:gd name="T16" fmla="*/ 0 w 258"/>
                <a:gd name="T17" fmla="*/ 101 h 240"/>
                <a:gd name="T18" fmla="*/ 1 w 258"/>
                <a:gd name="T19" fmla="*/ 127 h 240"/>
                <a:gd name="T20" fmla="*/ 6 w 258"/>
                <a:gd name="T21" fmla="*/ 150 h 240"/>
                <a:gd name="T22" fmla="*/ 14 w 258"/>
                <a:gd name="T23" fmla="*/ 171 h 240"/>
                <a:gd name="T24" fmla="*/ 26 w 258"/>
                <a:gd name="T25" fmla="*/ 190 h 240"/>
                <a:gd name="T26" fmla="*/ 40 w 258"/>
                <a:gd name="T27" fmla="*/ 205 h 240"/>
                <a:gd name="T28" fmla="*/ 56 w 258"/>
                <a:gd name="T29" fmla="*/ 218 h 240"/>
                <a:gd name="T30" fmla="*/ 74 w 258"/>
                <a:gd name="T31" fmla="*/ 229 h 240"/>
                <a:gd name="T32" fmla="*/ 94 w 258"/>
                <a:gd name="T33" fmla="*/ 235 h 240"/>
                <a:gd name="T34" fmla="*/ 116 w 258"/>
                <a:gd name="T35" fmla="*/ 239 h 240"/>
                <a:gd name="T36" fmla="*/ 142 w 258"/>
                <a:gd name="T37" fmla="*/ 237 h 240"/>
                <a:gd name="T38" fmla="*/ 166 w 258"/>
                <a:gd name="T39" fmla="*/ 232 h 240"/>
                <a:gd name="T40" fmla="*/ 188 w 258"/>
                <a:gd name="T41" fmla="*/ 224 h 240"/>
                <a:gd name="T42" fmla="*/ 207 w 258"/>
                <a:gd name="T43" fmla="*/ 213 h 240"/>
                <a:gd name="T44" fmla="*/ 223 w 258"/>
                <a:gd name="T45" fmla="*/ 199 h 240"/>
                <a:gd name="T46" fmla="*/ 237 w 258"/>
                <a:gd name="T47" fmla="*/ 183 h 240"/>
                <a:gd name="T48" fmla="*/ 247 w 258"/>
                <a:gd name="T49" fmla="*/ 165 h 240"/>
                <a:gd name="T50" fmla="*/ 254 w 258"/>
                <a:gd name="T51" fmla="*/ 146 h 240"/>
                <a:gd name="T52" fmla="*/ 257 w 258"/>
                <a:gd name="T53" fmla="*/ 126 h 240"/>
                <a:gd name="T54" fmla="*/ 255 w 258"/>
                <a:gd name="T55" fmla="*/ 102 h 240"/>
                <a:gd name="T56" fmla="*/ 249 w 258"/>
                <a:gd name="T57" fmla="*/ 81 h 240"/>
                <a:gd name="T58" fmla="*/ 240 w 258"/>
                <a:gd name="T59" fmla="*/ 61 h 240"/>
                <a:gd name="T60" fmla="*/ 227 w 258"/>
                <a:gd name="T61" fmla="*/ 44 h 240"/>
                <a:gd name="T62" fmla="*/ 212 w 258"/>
                <a:gd name="T63" fmla="*/ 29 h 240"/>
                <a:gd name="T64" fmla="*/ 194 w 258"/>
                <a:gd name="T65" fmla="*/ 17 h 240"/>
                <a:gd name="T66" fmla="*/ 174 w 258"/>
                <a:gd name="T67" fmla="*/ 7 h 240"/>
                <a:gd name="T68" fmla="*/ 152 w 258"/>
                <a:gd name="T69" fmla="*/ 2 h 240"/>
                <a:gd name="T70" fmla="*/ 129 w 258"/>
                <a:gd name="T71" fmla="*/ 0 h 240"/>
                <a:gd name="T72" fmla="*/ 128 w 258"/>
                <a:gd name="T73" fmla="*/ 0 h 24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8"/>
                <a:gd name="T112" fmla="*/ 0 h 240"/>
                <a:gd name="T113" fmla="*/ 258 w 258"/>
                <a:gd name="T114" fmla="*/ 240 h 24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8" h="240">
                  <a:moveTo>
                    <a:pt x="128" y="0"/>
                  </a:moveTo>
                  <a:lnTo>
                    <a:pt x="104" y="2"/>
                  </a:lnTo>
                  <a:lnTo>
                    <a:pt x="81" y="7"/>
                  </a:lnTo>
                  <a:lnTo>
                    <a:pt x="61" y="17"/>
                  </a:lnTo>
                  <a:lnTo>
                    <a:pt x="43" y="29"/>
                  </a:lnTo>
                  <a:lnTo>
                    <a:pt x="27" y="44"/>
                  </a:lnTo>
                  <a:lnTo>
                    <a:pt x="14" y="61"/>
                  </a:lnTo>
                  <a:lnTo>
                    <a:pt x="5" y="80"/>
                  </a:lnTo>
                  <a:lnTo>
                    <a:pt x="0" y="101"/>
                  </a:lnTo>
                  <a:lnTo>
                    <a:pt x="1" y="127"/>
                  </a:lnTo>
                  <a:lnTo>
                    <a:pt x="6" y="150"/>
                  </a:lnTo>
                  <a:lnTo>
                    <a:pt x="14" y="171"/>
                  </a:lnTo>
                  <a:lnTo>
                    <a:pt x="26" y="190"/>
                  </a:lnTo>
                  <a:lnTo>
                    <a:pt x="40" y="205"/>
                  </a:lnTo>
                  <a:lnTo>
                    <a:pt x="56" y="218"/>
                  </a:lnTo>
                  <a:lnTo>
                    <a:pt x="74" y="229"/>
                  </a:lnTo>
                  <a:lnTo>
                    <a:pt x="94" y="235"/>
                  </a:lnTo>
                  <a:lnTo>
                    <a:pt x="116" y="239"/>
                  </a:lnTo>
                  <a:lnTo>
                    <a:pt x="142" y="237"/>
                  </a:lnTo>
                  <a:lnTo>
                    <a:pt x="166" y="232"/>
                  </a:lnTo>
                  <a:lnTo>
                    <a:pt x="188" y="224"/>
                  </a:lnTo>
                  <a:lnTo>
                    <a:pt x="207" y="213"/>
                  </a:lnTo>
                  <a:lnTo>
                    <a:pt x="223" y="199"/>
                  </a:lnTo>
                  <a:lnTo>
                    <a:pt x="237" y="183"/>
                  </a:lnTo>
                  <a:lnTo>
                    <a:pt x="247" y="165"/>
                  </a:lnTo>
                  <a:lnTo>
                    <a:pt x="254" y="146"/>
                  </a:lnTo>
                  <a:lnTo>
                    <a:pt x="257" y="126"/>
                  </a:lnTo>
                  <a:lnTo>
                    <a:pt x="255" y="102"/>
                  </a:lnTo>
                  <a:lnTo>
                    <a:pt x="249" y="81"/>
                  </a:lnTo>
                  <a:lnTo>
                    <a:pt x="240" y="61"/>
                  </a:lnTo>
                  <a:lnTo>
                    <a:pt x="227" y="44"/>
                  </a:lnTo>
                  <a:lnTo>
                    <a:pt x="212" y="29"/>
                  </a:lnTo>
                  <a:lnTo>
                    <a:pt x="194" y="17"/>
                  </a:lnTo>
                  <a:lnTo>
                    <a:pt x="174" y="7"/>
                  </a:lnTo>
                  <a:lnTo>
                    <a:pt x="152" y="2"/>
                  </a:lnTo>
                  <a:lnTo>
                    <a:pt x="129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39" name="Freeform 12"/>
            <p:cNvSpPr>
              <a:spLocks/>
            </p:cNvSpPr>
            <p:nvPr/>
          </p:nvSpPr>
          <p:spPr bwMode="auto">
            <a:xfrm>
              <a:off x="3901" y="11727"/>
              <a:ext cx="325" cy="0"/>
            </a:xfrm>
            <a:custGeom>
              <a:avLst/>
              <a:gdLst>
                <a:gd name="T0" fmla="*/ 0 w 325"/>
                <a:gd name="T1" fmla="*/ 325 w 325"/>
                <a:gd name="T2" fmla="*/ 0 60000 65536"/>
                <a:gd name="T3" fmla="*/ 0 60000 65536"/>
                <a:gd name="T4" fmla="*/ 0 w 325"/>
                <a:gd name="T5" fmla="*/ 325 w 325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325">
                  <a:moveTo>
                    <a:pt x="0" y="0"/>
                  </a:moveTo>
                  <a:lnTo>
                    <a:pt x="325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0" name="Freeform 13"/>
            <p:cNvSpPr>
              <a:spLocks/>
            </p:cNvSpPr>
            <p:nvPr/>
          </p:nvSpPr>
          <p:spPr bwMode="auto">
            <a:xfrm>
              <a:off x="3901" y="11607"/>
              <a:ext cx="325" cy="0"/>
            </a:xfrm>
            <a:custGeom>
              <a:avLst/>
              <a:gdLst>
                <a:gd name="T0" fmla="*/ 0 w 325"/>
                <a:gd name="T1" fmla="*/ 325 w 325"/>
                <a:gd name="T2" fmla="*/ 0 60000 65536"/>
                <a:gd name="T3" fmla="*/ 0 60000 65536"/>
                <a:gd name="T4" fmla="*/ 0 w 325"/>
                <a:gd name="T5" fmla="*/ 325 w 325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325">
                  <a:moveTo>
                    <a:pt x="0" y="0"/>
                  </a:moveTo>
                  <a:lnTo>
                    <a:pt x="325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1" name="Freeform 14"/>
            <p:cNvSpPr>
              <a:spLocks/>
            </p:cNvSpPr>
            <p:nvPr/>
          </p:nvSpPr>
          <p:spPr bwMode="auto">
            <a:xfrm>
              <a:off x="3901" y="11427"/>
              <a:ext cx="129" cy="0"/>
            </a:xfrm>
            <a:custGeom>
              <a:avLst/>
              <a:gdLst>
                <a:gd name="T0" fmla="*/ 0 w 129"/>
                <a:gd name="T1" fmla="*/ 129 w 129"/>
                <a:gd name="T2" fmla="*/ 0 60000 65536"/>
                <a:gd name="T3" fmla="*/ 0 60000 65536"/>
                <a:gd name="T4" fmla="*/ 0 w 129"/>
                <a:gd name="T5" fmla="*/ 129 w 129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T4" t="0" r="T5" b="0"/>
              <a:pathLst>
                <a:path w="129">
                  <a:moveTo>
                    <a:pt x="0" y="0"/>
                  </a:moveTo>
                  <a:lnTo>
                    <a:pt x="129" y="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4000" y="11424"/>
              <a:ext cx="34" cy="183"/>
              <a:chOff x="4000" y="11424"/>
              <a:chExt cx="34" cy="183"/>
            </a:xfrm>
          </p:grpSpPr>
          <p:sp>
            <p:nvSpPr>
              <p:cNvPr id="53428" name="Freeform 16"/>
              <p:cNvSpPr>
                <a:spLocks/>
              </p:cNvSpPr>
              <p:nvPr/>
            </p:nvSpPr>
            <p:spPr bwMode="auto">
              <a:xfrm>
                <a:off x="4000" y="11424"/>
                <a:ext cx="34" cy="183"/>
              </a:xfrm>
              <a:custGeom>
                <a:avLst/>
                <a:gdLst>
                  <a:gd name="T0" fmla="*/ 27 w 34"/>
                  <a:gd name="T1" fmla="*/ 137 h 183"/>
                  <a:gd name="T2" fmla="*/ 26 w 34"/>
                  <a:gd name="T3" fmla="*/ 134 h 183"/>
                  <a:gd name="T4" fmla="*/ 30 w 34"/>
                  <a:gd name="T5" fmla="*/ 183 h 183"/>
                  <a:gd name="T6" fmla="*/ 33 w 34"/>
                  <a:gd name="T7" fmla="*/ 134 h 183"/>
                  <a:gd name="T8" fmla="*/ 27 w 34"/>
                  <a:gd name="T9" fmla="*/ 137 h 1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183"/>
                  <a:gd name="T17" fmla="*/ 34 w 34"/>
                  <a:gd name="T18" fmla="*/ 183 h 1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183">
                    <a:moveTo>
                      <a:pt x="27" y="137"/>
                    </a:moveTo>
                    <a:lnTo>
                      <a:pt x="26" y="134"/>
                    </a:lnTo>
                    <a:lnTo>
                      <a:pt x="30" y="183"/>
                    </a:lnTo>
                    <a:lnTo>
                      <a:pt x="33" y="134"/>
                    </a:lnTo>
                    <a:lnTo>
                      <a:pt x="27" y="137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9" name="Freeform 17"/>
              <p:cNvSpPr>
                <a:spLocks/>
              </p:cNvSpPr>
              <p:nvPr/>
            </p:nvSpPr>
            <p:spPr bwMode="auto">
              <a:xfrm>
                <a:off x="4000" y="11424"/>
                <a:ext cx="34" cy="183"/>
              </a:xfrm>
              <a:custGeom>
                <a:avLst/>
                <a:gdLst>
                  <a:gd name="T0" fmla="*/ 30 w 34"/>
                  <a:gd name="T1" fmla="*/ 183 h 183"/>
                  <a:gd name="T2" fmla="*/ 60 w 34"/>
                  <a:gd name="T3" fmla="*/ 123 h 183"/>
                  <a:gd name="T4" fmla="*/ 33 w 34"/>
                  <a:gd name="T5" fmla="*/ 123 h 183"/>
                  <a:gd name="T6" fmla="*/ 33 w 34"/>
                  <a:gd name="T7" fmla="*/ 3 h 183"/>
                  <a:gd name="T8" fmla="*/ 32 w 34"/>
                  <a:gd name="T9" fmla="*/ 0 h 183"/>
                  <a:gd name="T10" fmla="*/ 26 w 34"/>
                  <a:gd name="T11" fmla="*/ 3 h 183"/>
                  <a:gd name="T12" fmla="*/ 26 w 34"/>
                  <a:gd name="T13" fmla="*/ 123 h 183"/>
                  <a:gd name="T14" fmla="*/ 0 w 34"/>
                  <a:gd name="T15" fmla="*/ 123 h 183"/>
                  <a:gd name="T16" fmla="*/ 30 w 34"/>
                  <a:gd name="T17" fmla="*/ 183 h 183"/>
                  <a:gd name="T18" fmla="*/ 26 w 34"/>
                  <a:gd name="T19" fmla="*/ 134 h 183"/>
                  <a:gd name="T20" fmla="*/ 27 w 34"/>
                  <a:gd name="T21" fmla="*/ 137 h 183"/>
                  <a:gd name="T22" fmla="*/ 33 w 34"/>
                  <a:gd name="T23" fmla="*/ 134 h 183"/>
                  <a:gd name="T24" fmla="*/ 30 w 34"/>
                  <a:gd name="T25" fmla="*/ 183 h 18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4"/>
                  <a:gd name="T40" fmla="*/ 0 h 183"/>
                  <a:gd name="T41" fmla="*/ 34 w 34"/>
                  <a:gd name="T42" fmla="*/ 183 h 18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4" h="183">
                    <a:moveTo>
                      <a:pt x="30" y="183"/>
                    </a:moveTo>
                    <a:lnTo>
                      <a:pt x="60" y="123"/>
                    </a:lnTo>
                    <a:lnTo>
                      <a:pt x="33" y="123"/>
                    </a:lnTo>
                    <a:lnTo>
                      <a:pt x="33" y="3"/>
                    </a:lnTo>
                    <a:lnTo>
                      <a:pt x="32" y="0"/>
                    </a:lnTo>
                    <a:lnTo>
                      <a:pt x="26" y="3"/>
                    </a:lnTo>
                    <a:lnTo>
                      <a:pt x="26" y="123"/>
                    </a:lnTo>
                    <a:lnTo>
                      <a:pt x="0" y="123"/>
                    </a:lnTo>
                    <a:lnTo>
                      <a:pt x="30" y="183"/>
                    </a:lnTo>
                    <a:lnTo>
                      <a:pt x="26" y="134"/>
                    </a:lnTo>
                    <a:lnTo>
                      <a:pt x="27" y="137"/>
                    </a:lnTo>
                    <a:lnTo>
                      <a:pt x="33" y="134"/>
                    </a:lnTo>
                    <a:lnTo>
                      <a:pt x="30" y="18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43" name="Freeform 18"/>
            <p:cNvSpPr>
              <a:spLocks/>
            </p:cNvSpPr>
            <p:nvPr/>
          </p:nvSpPr>
          <p:spPr bwMode="auto">
            <a:xfrm>
              <a:off x="4030" y="11727"/>
              <a:ext cx="0" cy="180"/>
            </a:xfrm>
            <a:custGeom>
              <a:avLst/>
              <a:gdLst>
                <a:gd name="T0" fmla="*/ 0 h 180"/>
                <a:gd name="T1" fmla="*/ 180 h 180"/>
                <a:gd name="T2" fmla="*/ 0 60000 65536"/>
                <a:gd name="T3" fmla="*/ 0 60000 65536"/>
                <a:gd name="T4" fmla="*/ 0 h 180"/>
                <a:gd name="T5" fmla="*/ 180 h 180"/>
              </a:gdLst>
              <a:ahLst/>
              <a:cxnLst>
                <a:cxn ang="T2">
                  <a:pos x="0" y="T0"/>
                </a:cxn>
                <a:cxn ang="T3">
                  <a:pos x="0" y="T1"/>
                </a:cxn>
              </a:cxnLst>
              <a:rect l="0" t="T4" r="0" b="T5"/>
              <a:pathLst>
                <a:path h="180">
                  <a:moveTo>
                    <a:pt x="0" y="0"/>
                  </a:moveTo>
                  <a:lnTo>
                    <a:pt x="0" y="180"/>
                  </a:lnTo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4027" y="11877"/>
              <a:ext cx="264" cy="60"/>
              <a:chOff x="4027" y="11877"/>
              <a:chExt cx="264" cy="60"/>
            </a:xfrm>
          </p:grpSpPr>
          <p:sp>
            <p:nvSpPr>
              <p:cNvPr id="53426" name="Freeform 20"/>
              <p:cNvSpPr>
                <a:spLocks/>
              </p:cNvSpPr>
              <p:nvPr/>
            </p:nvSpPr>
            <p:spPr bwMode="auto">
              <a:xfrm>
                <a:off x="4027" y="11877"/>
                <a:ext cx="264" cy="60"/>
              </a:xfrm>
              <a:custGeom>
                <a:avLst/>
                <a:gdLst>
                  <a:gd name="T0" fmla="*/ 203 w 264"/>
                  <a:gd name="T1" fmla="*/ 33 h 60"/>
                  <a:gd name="T2" fmla="*/ 203 w 264"/>
                  <a:gd name="T3" fmla="*/ 60 h 60"/>
                  <a:gd name="T4" fmla="*/ 263 w 264"/>
                  <a:gd name="T5" fmla="*/ 30 h 60"/>
                  <a:gd name="T6" fmla="*/ 213 w 264"/>
                  <a:gd name="T7" fmla="*/ 26 h 60"/>
                  <a:gd name="T8" fmla="*/ 3 w 264"/>
                  <a:gd name="T9" fmla="*/ 26 h 60"/>
                  <a:gd name="T10" fmla="*/ 0 w 264"/>
                  <a:gd name="T11" fmla="*/ 27 h 60"/>
                  <a:gd name="T12" fmla="*/ 3 w 264"/>
                  <a:gd name="T13" fmla="*/ 33 h 60"/>
                  <a:gd name="T14" fmla="*/ 213 w 264"/>
                  <a:gd name="T15" fmla="*/ 33 h 60"/>
                  <a:gd name="T16" fmla="*/ 217 w 264"/>
                  <a:gd name="T17" fmla="*/ 32 h 60"/>
                  <a:gd name="T18" fmla="*/ 213 w 264"/>
                  <a:gd name="T19" fmla="*/ 33 h 60"/>
                  <a:gd name="T20" fmla="*/ 203 w 264"/>
                  <a:gd name="T21" fmla="*/ 33 h 6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4"/>
                  <a:gd name="T34" fmla="*/ 0 h 60"/>
                  <a:gd name="T35" fmla="*/ 264 w 264"/>
                  <a:gd name="T36" fmla="*/ 60 h 6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4" h="60">
                    <a:moveTo>
                      <a:pt x="203" y="33"/>
                    </a:moveTo>
                    <a:lnTo>
                      <a:pt x="203" y="60"/>
                    </a:lnTo>
                    <a:lnTo>
                      <a:pt x="263" y="30"/>
                    </a:lnTo>
                    <a:lnTo>
                      <a:pt x="213" y="26"/>
                    </a:lnTo>
                    <a:lnTo>
                      <a:pt x="3" y="26"/>
                    </a:lnTo>
                    <a:lnTo>
                      <a:pt x="0" y="27"/>
                    </a:lnTo>
                    <a:lnTo>
                      <a:pt x="3" y="33"/>
                    </a:lnTo>
                    <a:lnTo>
                      <a:pt x="213" y="33"/>
                    </a:lnTo>
                    <a:lnTo>
                      <a:pt x="217" y="32"/>
                    </a:lnTo>
                    <a:lnTo>
                      <a:pt x="213" y="33"/>
                    </a:lnTo>
                    <a:lnTo>
                      <a:pt x="203" y="3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7" name="Freeform 21"/>
              <p:cNvSpPr>
                <a:spLocks/>
              </p:cNvSpPr>
              <p:nvPr/>
            </p:nvSpPr>
            <p:spPr bwMode="auto">
              <a:xfrm>
                <a:off x="4027" y="11877"/>
                <a:ext cx="264" cy="60"/>
              </a:xfrm>
              <a:custGeom>
                <a:avLst/>
                <a:gdLst>
                  <a:gd name="T0" fmla="*/ 203 w 264"/>
                  <a:gd name="T1" fmla="*/ 0 h 60"/>
                  <a:gd name="T2" fmla="*/ 203 w 264"/>
                  <a:gd name="T3" fmla="*/ 26 h 60"/>
                  <a:gd name="T4" fmla="*/ 213 w 264"/>
                  <a:gd name="T5" fmla="*/ 26 h 60"/>
                  <a:gd name="T6" fmla="*/ 263 w 264"/>
                  <a:gd name="T7" fmla="*/ 30 h 60"/>
                  <a:gd name="T8" fmla="*/ 203 w 264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60"/>
                  <a:gd name="T17" fmla="*/ 264 w 26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60">
                    <a:moveTo>
                      <a:pt x="203" y="0"/>
                    </a:moveTo>
                    <a:lnTo>
                      <a:pt x="203" y="26"/>
                    </a:lnTo>
                    <a:lnTo>
                      <a:pt x="213" y="26"/>
                    </a:lnTo>
                    <a:lnTo>
                      <a:pt x="263" y="30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45" name="Rectangle 22"/>
            <p:cNvSpPr>
              <a:spLocks noChangeArrowheads="1"/>
            </p:cNvSpPr>
            <p:nvPr/>
          </p:nvSpPr>
          <p:spPr bwMode="auto">
            <a:xfrm>
              <a:off x="5328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46" name="Rectangle 23"/>
            <p:cNvSpPr>
              <a:spLocks/>
            </p:cNvSpPr>
            <p:nvPr/>
          </p:nvSpPr>
          <p:spPr bwMode="auto">
            <a:xfrm>
              <a:off x="5330" y="1124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7" name="Rectangle 24"/>
            <p:cNvSpPr>
              <a:spLocks/>
            </p:cNvSpPr>
            <p:nvPr/>
          </p:nvSpPr>
          <p:spPr bwMode="auto">
            <a:xfrm>
              <a:off x="5850" y="1136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8" name="Rectangle 25"/>
            <p:cNvSpPr>
              <a:spLocks/>
            </p:cNvSpPr>
            <p:nvPr/>
          </p:nvSpPr>
          <p:spPr bwMode="auto">
            <a:xfrm>
              <a:off x="5851" y="1136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49" name="Rectangle 26"/>
            <p:cNvSpPr>
              <a:spLocks/>
            </p:cNvSpPr>
            <p:nvPr/>
          </p:nvSpPr>
          <p:spPr bwMode="auto">
            <a:xfrm>
              <a:off x="5524" y="1178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0" name="Rectangle 27"/>
            <p:cNvSpPr>
              <a:spLocks/>
            </p:cNvSpPr>
            <p:nvPr/>
          </p:nvSpPr>
          <p:spPr bwMode="auto">
            <a:xfrm>
              <a:off x="5526" y="1178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1" name="Rectangle 28"/>
            <p:cNvSpPr>
              <a:spLocks/>
            </p:cNvSpPr>
            <p:nvPr/>
          </p:nvSpPr>
          <p:spPr bwMode="auto">
            <a:xfrm>
              <a:off x="6240" y="11787"/>
              <a:ext cx="390" cy="18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2" name="Rectangle 29"/>
            <p:cNvSpPr>
              <a:spLocks/>
            </p:cNvSpPr>
            <p:nvPr/>
          </p:nvSpPr>
          <p:spPr bwMode="auto">
            <a:xfrm>
              <a:off x="6241" y="11787"/>
              <a:ext cx="390" cy="18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5720" y="11544"/>
              <a:ext cx="329" cy="243"/>
              <a:chOff x="5720" y="11544"/>
              <a:chExt cx="329" cy="243"/>
            </a:xfrm>
          </p:grpSpPr>
          <p:sp>
            <p:nvSpPr>
              <p:cNvPr id="53424" name="Freeform 31"/>
              <p:cNvSpPr>
                <a:spLocks/>
              </p:cNvSpPr>
              <p:nvPr/>
            </p:nvSpPr>
            <p:spPr bwMode="auto">
              <a:xfrm>
                <a:off x="5720" y="11544"/>
                <a:ext cx="329" cy="243"/>
              </a:xfrm>
              <a:custGeom>
                <a:avLst/>
                <a:gdLst>
                  <a:gd name="T0" fmla="*/ 328 w 329"/>
                  <a:gd name="T1" fmla="*/ 5 h 243"/>
                  <a:gd name="T2" fmla="*/ 327 w 329"/>
                  <a:gd name="T3" fmla="*/ 0 h 243"/>
                  <a:gd name="T4" fmla="*/ 322 w 329"/>
                  <a:gd name="T5" fmla="*/ 1 h 243"/>
                  <a:gd name="T6" fmla="*/ 46 w 329"/>
                  <a:gd name="T7" fmla="*/ 205 h 243"/>
                  <a:gd name="T8" fmla="*/ 38 w 329"/>
                  <a:gd name="T9" fmla="*/ 211 h 243"/>
                  <a:gd name="T10" fmla="*/ 37 w 329"/>
                  <a:gd name="T11" fmla="*/ 212 h 243"/>
                  <a:gd name="T12" fmla="*/ 38 w 329"/>
                  <a:gd name="T13" fmla="*/ 211 h 243"/>
                  <a:gd name="T14" fmla="*/ 46 w 329"/>
                  <a:gd name="T15" fmla="*/ 205 h 243"/>
                  <a:gd name="T16" fmla="*/ 31 w 329"/>
                  <a:gd name="T17" fmla="*/ 183 h 243"/>
                  <a:gd name="T18" fmla="*/ 38 w 329"/>
                  <a:gd name="T19" fmla="*/ 218 h 243"/>
                  <a:gd name="T20" fmla="*/ 43 w 329"/>
                  <a:gd name="T21" fmla="*/ 217 h 243"/>
                  <a:gd name="T22" fmla="*/ 50 w 329"/>
                  <a:gd name="T23" fmla="*/ 211 h 243"/>
                  <a:gd name="T24" fmla="*/ 327 w 329"/>
                  <a:gd name="T25" fmla="*/ 7 h 243"/>
                  <a:gd name="T26" fmla="*/ 328 w 329"/>
                  <a:gd name="T27" fmla="*/ 5 h 24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9"/>
                  <a:gd name="T43" fmla="*/ 0 h 243"/>
                  <a:gd name="T44" fmla="*/ 329 w 329"/>
                  <a:gd name="T45" fmla="*/ 243 h 24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9" h="243">
                    <a:moveTo>
                      <a:pt x="328" y="5"/>
                    </a:moveTo>
                    <a:lnTo>
                      <a:pt x="327" y="0"/>
                    </a:lnTo>
                    <a:lnTo>
                      <a:pt x="322" y="1"/>
                    </a:lnTo>
                    <a:lnTo>
                      <a:pt x="46" y="205"/>
                    </a:lnTo>
                    <a:lnTo>
                      <a:pt x="38" y="211"/>
                    </a:lnTo>
                    <a:lnTo>
                      <a:pt x="37" y="212"/>
                    </a:lnTo>
                    <a:lnTo>
                      <a:pt x="38" y="211"/>
                    </a:lnTo>
                    <a:lnTo>
                      <a:pt x="46" y="205"/>
                    </a:lnTo>
                    <a:lnTo>
                      <a:pt x="31" y="183"/>
                    </a:lnTo>
                    <a:lnTo>
                      <a:pt x="38" y="218"/>
                    </a:lnTo>
                    <a:lnTo>
                      <a:pt x="43" y="217"/>
                    </a:lnTo>
                    <a:lnTo>
                      <a:pt x="50" y="211"/>
                    </a:lnTo>
                    <a:lnTo>
                      <a:pt x="327" y="7"/>
                    </a:lnTo>
                    <a:lnTo>
                      <a:pt x="328" y="5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5" name="Freeform 32"/>
              <p:cNvSpPr>
                <a:spLocks/>
              </p:cNvSpPr>
              <p:nvPr/>
            </p:nvSpPr>
            <p:spPr bwMode="auto">
              <a:xfrm>
                <a:off x="5720" y="11544"/>
                <a:ext cx="329" cy="243"/>
              </a:xfrm>
              <a:custGeom>
                <a:avLst/>
                <a:gdLst>
                  <a:gd name="T0" fmla="*/ 31 w 329"/>
                  <a:gd name="T1" fmla="*/ 183 h 243"/>
                  <a:gd name="T2" fmla="*/ 0 w 329"/>
                  <a:gd name="T3" fmla="*/ 243 h 243"/>
                  <a:gd name="T4" fmla="*/ 66 w 329"/>
                  <a:gd name="T5" fmla="*/ 232 h 243"/>
                  <a:gd name="T6" fmla="*/ 50 w 329"/>
                  <a:gd name="T7" fmla="*/ 211 h 243"/>
                  <a:gd name="T8" fmla="*/ 43 w 329"/>
                  <a:gd name="T9" fmla="*/ 217 h 243"/>
                  <a:gd name="T10" fmla="*/ 38 w 329"/>
                  <a:gd name="T11" fmla="*/ 218 h 243"/>
                  <a:gd name="T12" fmla="*/ 31 w 329"/>
                  <a:gd name="T13" fmla="*/ 183 h 2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9"/>
                  <a:gd name="T22" fmla="*/ 0 h 243"/>
                  <a:gd name="T23" fmla="*/ 329 w 329"/>
                  <a:gd name="T24" fmla="*/ 243 h 2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9" h="243">
                    <a:moveTo>
                      <a:pt x="31" y="183"/>
                    </a:moveTo>
                    <a:lnTo>
                      <a:pt x="0" y="243"/>
                    </a:lnTo>
                    <a:lnTo>
                      <a:pt x="66" y="232"/>
                    </a:lnTo>
                    <a:lnTo>
                      <a:pt x="50" y="211"/>
                    </a:lnTo>
                    <a:lnTo>
                      <a:pt x="43" y="217"/>
                    </a:lnTo>
                    <a:lnTo>
                      <a:pt x="38" y="218"/>
                    </a:lnTo>
                    <a:lnTo>
                      <a:pt x="31" y="18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6043" y="11545"/>
              <a:ext cx="327" cy="242"/>
              <a:chOff x="6043" y="11545"/>
              <a:chExt cx="327" cy="242"/>
            </a:xfrm>
          </p:grpSpPr>
          <p:sp>
            <p:nvSpPr>
              <p:cNvPr id="53421" name="Freeform 34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285 w 327"/>
                  <a:gd name="T1" fmla="*/ 216 h 242"/>
                  <a:gd name="T2" fmla="*/ 277 w 327"/>
                  <a:gd name="T3" fmla="*/ 209 h 242"/>
                  <a:gd name="T4" fmla="*/ 261 w 327"/>
                  <a:gd name="T5" fmla="*/ 231 h 242"/>
                  <a:gd name="T6" fmla="*/ 327 w 327"/>
                  <a:gd name="T7" fmla="*/ 242 h 242"/>
                  <a:gd name="T8" fmla="*/ 290 w 327"/>
                  <a:gd name="T9" fmla="*/ 214 h 242"/>
                  <a:gd name="T10" fmla="*/ 285 w 327"/>
                  <a:gd name="T11" fmla="*/ 216 h 2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7"/>
                  <a:gd name="T19" fmla="*/ 0 h 242"/>
                  <a:gd name="T20" fmla="*/ 327 w 327"/>
                  <a:gd name="T21" fmla="*/ 242 h 2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7" h="242">
                    <a:moveTo>
                      <a:pt x="285" y="216"/>
                    </a:moveTo>
                    <a:lnTo>
                      <a:pt x="277" y="209"/>
                    </a:lnTo>
                    <a:lnTo>
                      <a:pt x="261" y="231"/>
                    </a:lnTo>
                    <a:lnTo>
                      <a:pt x="327" y="242"/>
                    </a:lnTo>
                    <a:lnTo>
                      <a:pt x="290" y="214"/>
                    </a:lnTo>
                    <a:lnTo>
                      <a:pt x="285" y="21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2" name="Freeform 35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289 w 327"/>
                  <a:gd name="T1" fmla="*/ 210 h 242"/>
                  <a:gd name="T2" fmla="*/ 297 w 327"/>
                  <a:gd name="T3" fmla="*/ 182 h 242"/>
                  <a:gd name="T4" fmla="*/ 281 w 327"/>
                  <a:gd name="T5" fmla="*/ 204 h 242"/>
                  <a:gd name="T6" fmla="*/ 289 w 327"/>
                  <a:gd name="T7" fmla="*/ 210 h 2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7"/>
                  <a:gd name="T13" fmla="*/ 0 h 242"/>
                  <a:gd name="T14" fmla="*/ 327 w 327"/>
                  <a:gd name="T15" fmla="*/ 242 h 2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7" h="242">
                    <a:moveTo>
                      <a:pt x="289" y="210"/>
                    </a:moveTo>
                    <a:lnTo>
                      <a:pt x="297" y="182"/>
                    </a:lnTo>
                    <a:lnTo>
                      <a:pt x="281" y="204"/>
                    </a:lnTo>
                    <a:lnTo>
                      <a:pt x="289" y="21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3" name="Freeform 36"/>
              <p:cNvSpPr>
                <a:spLocks/>
              </p:cNvSpPr>
              <p:nvPr/>
            </p:nvSpPr>
            <p:spPr bwMode="auto">
              <a:xfrm>
                <a:off x="6043" y="11545"/>
                <a:ext cx="327" cy="242"/>
              </a:xfrm>
              <a:custGeom>
                <a:avLst/>
                <a:gdLst>
                  <a:gd name="T0" fmla="*/ 327 w 327"/>
                  <a:gd name="T1" fmla="*/ 242 h 242"/>
                  <a:gd name="T2" fmla="*/ 297 w 327"/>
                  <a:gd name="T3" fmla="*/ 182 h 242"/>
                  <a:gd name="T4" fmla="*/ 289 w 327"/>
                  <a:gd name="T5" fmla="*/ 210 h 242"/>
                  <a:gd name="T6" fmla="*/ 281 w 327"/>
                  <a:gd name="T7" fmla="*/ 204 h 242"/>
                  <a:gd name="T8" fmla="*/ 4 w 327"/>
                  <a:gd name="T9" fmla="*/ 0 h 242"/>
                  <a:gd name="T10" fmla="*/ 0 w 327"/>
                  <a:gd name="T11" fmla="*/ 0 h 242"/>
                  <a:gd name="T12" fmla="*/ 0 w 327"/>
                  <a:gd name="T13" fmla="*/ 6 h 242"/>
                  <a:gd name="T14" fmla="*/ 277 w 327"/>
                  <a:gd name="T15" fmla="*/ 209 h 242"/>
                  <a:gd name="T16" fmla="*/ 285 w 327"/>
                  <a:gd name="T17" fmla="*/ 216 h 242"/>
                  <a:gd name="T18" fmla="*/ 290 w 327"/>
                  <a:gd name="T19" fmla="*/ 214 h 242"/>
                  <a:gd name="T20" fmla="*/ 327 w 327"/>
                  <a:gd name="T21" fmla="*/ 242 h 2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7"/>
                  <a:gd name="T34" fmla="*/ 0 h 242"/>
                  <a:gd name="T35" fmla="*/ 327 w 327"/>
                  <a:gd name="T36" fmla="*/ 242 h 2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7" h="242">
                    <a:moveTo>
                      <a:pt x="327" y="242"/>
                    </a:moveTo>
                    <a:lnTo>
                      <a:pt x="297" y="182"/>
                    </a:lnTo>
                    <a:lnTo>
                      <a:pt x="289" y="210"/>
                    </a:lnTo>
                    <a:lnTo>
                      <a:pt x="281" y="20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77" y="209"/>
                    </a:lnTo>
                    <a:lnTo>
                      <a:pt x="285" y="216"/>
                    </a:lnTo>
                    <a:lnTo>
                      <a:pt x="290" y="214"/>
                    </a:lnTo>
                    <a:lnTo>
                      <a:pt x="327" y="24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55" name="Rectangle 37"/>
            <p:cNvSpPr>
              <a:spLocks noChangeArrowheads="1"/>
            </p:cNvSpPr>
            <p:nvPr/>
          </p:nvSpPr>
          <p:spPr bwMode="auto">
            <a:xfrm>
              <a:off x="7344" y="1124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56" name="Rectangle 38"/>
            <p:cNvSpPr>
              <a:spLocks/>
            </p:cNvSpPr>
            <p:nvPr/>
          </p:nvSpPr>
          <p:spPr bwMode="auto">
            <a:xfrm>
              <a:off x="7346" y="11247"/>
              <a:ext cx="1429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7" name="Rectangle 39"/>
            <p:cNvSpPr>
              <a:spLocks noChangeArrowheads="1"/>
            </p:cNvSpPr>
            <p:nvPr/>
          </p:nvSpPr>
          <p:spPr bwMode="auto">
            <a:xfrm>
              <a:off x="4867" y="1160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58" name="Freeform 40"/>
            <p:cNvSpPr>
              <a:spLocks/>
            </p:cNvSpPr>
            <p:nvPr/>
          </p:nvSpPr>
          <p:spPr bwMode="auto">
            <a:xfrm>
              <a:off x="4875" y="1160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89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89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59" name="Rectangle 41"/>
            <p:cNvSpPr>
              <a:spLocks noChangeArrowheads="1"/>
            </p:cNvSpPr>
            <p:nvPr/>
          </p:nvSpPr>
          <p:spPr bwMode="auto">
            <a:xfrm>
              <a:off x="6883" y="1160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0" name="Freeform 42"/>
            <p:cNvSpPr>
              <a:spLocks/>
            </p:cNvSpPr>
            <p:nvPr/>
          </p:nvSpPr>
          <p:spPr bwMode="auto">
            <a:xfrm>
              <a:off x="6890" y="1160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90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90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1" name="Rectangle 43"/>
            <p:cNvSpPr>
              <a:spLocks noChangeArrowheads="1"/>
            </p:cNvSpPr>
            <p:nvPr/>
          </p:nvSpPr>
          <p:spPr bwMode="auto">
            <a:xfrm>
              <a:off x="3380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2" name="Rectangle 44"/>
            <p:cNvSpPr>
              <a:spLocks/>
            </p:cNvSpPr>
            <p:nvPr/>
          </p:nvSpPr>
          <p:spPr bwMode="auto">
            <a:xfrm>
              <a:off x="3380" y="12327"/>
              <a:ext cx="1430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3" name="Rectangle 45"/>
            <p:cNvSpPr>
              <a:spLocks noChangeArrowheads="1"/>
            </p:cNvSpPr>
            <p:nvPr/>
          </p:nvSpPr>
          <p:spPr bwMode="auto">
            <a:xfrm>
              <a:off x="5330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4" name="Rectangle 46"/>
            <p:cNvSpPr>
              <a:spLocks/>
            </p:cNvSpPr>
            <p:nvPr/>
          </p:nvSpPr>
          <p:spPr bwMode="auto">
            <a:xfrm>
              <a:off x="5330" y="12327"/>
              <a:ext cx="1430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5" name="Rectangle 47"/>
            <p:cNvSpPr>
              <a:spLocks noChangeArrowheads="1"/>
            </p:cNvSpPr>
            <p:nvPr/>
          </p:nvSpPr>
          <p:spPr bwMode="auto">
            <a:xfrm>
              <a:off x="7345" y="12328"/>
              <a:ext cx="144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6" name="Rectangle 48"/>
            <p:cNvSpPr>
              <a:spLocks/>
            </p:cNvSpPr>
            <p:nvPr/>
          </p:nvSpPr>
          <p:spPr bwMode="auto">
            <a:xfrm>
              <a:off x="7346" y="12327"/>
              <a:ext cx="1429" cy="6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7" name="Rectangle 49"/>
            <p:cNvSpPr>
              <a:spLocks noChangeArrowheads="1"/>
            </p:cNvSpPr>
            <p:nvPr/>
          </p:nvSpPr>
          <p:spPr bwMode="auto">
            <a:xfrm>
              <a:off x="3379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68" name="Rectangle 50"/>
            <p:cNvSpPr>
              <a:spLocks/>
            </p:cNvSpPr>
            <p:nvPr/>
          </p:nvSpPr>
          <p:spPr bwMode="auto">
            <a:xfrm>
              <a:off x="3380" y="1316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69" name="Rectangle 51"/>
            <p:cNvSpPr>
              <a:spLocks/>
            </p:cNvSpPr>
            <p:nvPr/>
          </p:nvSpPr>
          <p:spPr bwMode="auto">
            <a:xfrm>
              <a:off x="351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0" name="Rectangle 52"/>
            <p:cNvSpPr>
              <a:spLocks/>
            </p:cNvSpPr>
            <p:nvPr/>
          </p:nvSpPr>
          <p:spPr bwMode="auto">
            <a:xfrm>
              <a:off x="3511" y="1346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1" name="Rectangle 53"/>
            <p:cNvSpPr>
              <a:spLocks/>
            </p:cNvSpPr>
            <p:nvPr/>
          </p:nvSpPr>
          <p:spPr bwMode="auto">
            <a:xfrm>
              <a:off x="4387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2" name="Rectangle 54"/>
            <p:cNvSpPr>
              <a:spLocks/>
            </p:cNvSpPr>
            <p:nvPr/>
          </p:nvSpPr>
          <p:spPr bwMode="auto">
            <a:xfrm>
              <a:off x="4388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3" name="Freeform 55"/>
            <p:cNvSpPr>
              <a:spLocks/>
            </p:cNvSpPr>
            <p:nvPr/>
          </p:nvSpPr>
          <p:spPr bwMode="auto">
            <a:xfrm>
              <a:off x="3933" y="13368"/>
              <a:ext cx="259" cy="300"/>
            </a:xfrm>
            <a:custGeom>
              <a:avLst/>
              <a:gdLst>
                <a:gd name="T0" fmla="*/ 129 w 259"/>
                <a:gd name="T1" fmla="*/ 0 h 300"/>
                <a:gd name="T2" fmla="*/ 0 w 259"/>
                <a:gd name="T3" fmla="*/ 150 h 300"/>
                <a:gd name="T4" fmla="*/ 129 w 259"/>
                <a:gd name="T5" fmla="*/ 300 h 300"/>
                <a:gd name="T6" fmla="*/ 259 w 259"/>
                <a:gd name="T7" fmla="*/ 150 h 300"/>
                <a:gd name="T8" fmla="*/ 129 w 259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9"/>
                <a:gd name="T16" fmla="*/ 0 h 300"/>
                <a:gd name="T17" fmla="*/ 259 w 259"/>
                <a:gd name="T18" fmla="*/ 300 h 3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9" h="300">
                  <a:moveTo>
                    <a:pt x="129" y="0"/>
                  </a:moveTo>
                  <a:lnTo>
                    <a:pt x="0" y="150"/>
                  </a:lnTo>
                  <a:lnTo>
                    <a:pt x="129" y="300"/>
                  </a:lnTo>
                  <a:lnTo>
                    <a:pt x="259" y="15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4" name="Freeform 56"/>
            <p:cNvSpPr>
              <a:spLocks/>
            </p:cNvSpPr>
            <p:nvPr/>
          </p:nvSpPr>
          <p:spPr bwMode="auto">
            <a:xfrm>
              <a:off x="3933" y="13368"/>
              <a:ext cx="259" cy="300"/>
            </a:xfrm>
            <a:custGeom>
              <a:avLst/>
              <a:gdLst>
                <a:gd name="T0" fmla="*/ 129 w 259"/>
                <a:gd name="T1" fmla="*/ 0 h 300"/>
                <a:gd name="T2" fmla="*/ 0 w 259"/>
                <a:gd name="T3" fmla="*/ 150 h 300"/>
                <a:gd name="T4" fmla="*/ 129 w 259"/>
                <a:gd name="T5" fmla="*/ 300 h 300"/>
                <a:gd name="T6" fmla="*/ 259 w 259"/>
                <a:gd name="T7" fmla="*/ 150 h 300"/>
                <a:gd name="T8" fmla="*/ 129 w 259"/>
                <a:gd name="T9" fmla="*/ 0 h 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9"/>
                <a:gd name="T16" fmla="*/ 0 h 300"/>
                <a:gd name="T17" fmla="*/ 259 w 259"/>
                <a:gd name="T18" fmla="*/ 300 h 3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9" h="300">
                  <a:moveTo>
                    <a:pt x="129" y="0"/>
                  </a:moveTo>
                  <a:lnTo>
                    <a:pt x="0" y="150"/>
                  </a:lnTo>
                  <a:lnTo>
                    <a:pt x="129" y="300"/>
                  </a:lnTo>
                  <a:lnTo>
                    <a:pt x="259" y="150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grpSp>
          <p:nvGrpSpPr>
            <p:cNvPr id="7" name="Group 57"/>
            <p:cNvGrpSpPr>
              <a:grpSpLocks/>
            </p:cNvGrpSpPr>
            <p:nvPr/>
          </p:nvGrpSpPr>
          <p:grpSpPr bwMode="auto">
            <a:xfrm>
              <a:off x="3770" y="13497"/>
              <a:ext cx="60" cy="60"/>
              <a:chOff x="3770" y="13497"/>
              <a:chExt cx="60" cy="60"/>
            </a:xfrm>
          </p:grpSpPr>
          <p:sp>
            <p:nvSpPr>
              <p:cNvPr id="53419" name="Freeform 58"/>
              <p:cNvSpPr>
                <a:spLocks/>
              </p:cNvSpPr>
              <p:nvPr/>
            </p:nvSpPr>
            <p:spPr bwMode="auto">
              <a:xfrm>
                <a:off x="3770" y="13497"/>
                <a:ext cx="60" cy="60"/>
              </a:xfrm>
              <a:custGeom>
                <a:avLst/>
                <a:gdLst>
                  <a:gd name="T0" fmla="*/ 50 w 60"/>
                  <a:gd name="T1" fmla="*/ 26 h 60"/>
                  <a:gd name="T2" fmla="*/ 60 w 60"/>
                  <a:gd name="T3" fmla="*/ 0 h 60"/>
                  <a:gd name="T4" fmla="*/ 46 w 60"/>
                  <a:gd name="T5" fmla="*/ 27 h 60"/>
                  <a:gd name="T6" fmla="*/ 50 w 60"/>
                  <a:gd name="T7" fmla="*/ 33 h 60"/>
                  <a:gd name="T8" fmla="*/ 50 w 60"/>
                  <a:gd name="T9" fmla="*/ 2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60"/>
                  <a:gd name="T17" fmla="*/ 60 w 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60">
                    <a:moveTo>
                      <a:pt x="50" y="26"/>
                    </a:moveTo>
                    <a:lnTo>
                      <a:pt x="60" y="0"/>
                    </a:lnTo>
                    <a:lnTo>
                      <a:pt x="46" y="27"/>
                    </a:lnTo>
                    <a:lnTo>
                      <a:pt x="50" y="33"/>
                    </a:lnTo>
                    <a:lnTo>
                      <a:pt x="50" y="2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20" name="Freeform 59"/>
              <p:cNvSpPr>
                <a:spLocks/>
              </p:cNvSpPr>
              <p:nvPr/>
            </p:nvSpPr>
            <p:spPr bwMode="auto">
              <a:xfrm>
                <a:off x="3770" y="13497"/>
                <a:ext cx="60" cy="60"/>
              </a:xfrm>
              <a:custGeom>
                <a:avLst/>
                <a:gdLst>
                  <a:gd name="T0" fmla="*/ 60 w 60"/>
                  <a:gd name="T1" fmla="*/ 0 h 60"/>
                  <a:gd name="T2" fmla="*/ 0 w 60"/>
                  <a:gd name="T3" fmla="*/ 30 h 60"/>
                  <a:gd name="T4" fmla="*/ 60 w 60"/>
                  <a:gd name="T5" fmla="*/ 60 h 60"/>
                  <a:gd name="T6" fmla="*/ 59 w 60"/>
                  <a:gd name="T7" fmla="*/ 33 h 60"/>
                  <a:gd name="T8" fmla="*/ 173 w 60"/>
                  <a:gd name="T9" fmla="*/ 33 h 60"/>
                  <a:gd name="T10" fmla="*/ 177 w 60"/>
                  <a:gd name="T11" fmla="*/ 32 h 60"/>
                  <a:gd name="T12" fmla="*/ 173 w 60"/>
                  <a:gd name="T13" fmla="*/ 26 h 60"/>
                  <a:gd name="T14" fmla="*/ 59 w 60"/>
                  <a:gd name="T15" fmla="*/ 26 h 60"/>
                  <a:gd name="T16" fmla="*/ 60 w 60"/>
                  <a:gd name="T17" fmla="*/ 0 h 60"/>
                  <a:gd name="T18" fmla="*/ 50 w 60"/>
                  <a:gd name="T19" fmla="*/ 26 h 60"/>
                  <a:gd name="T20" fmla="*/ 50 w 60"/>
                  <a:gd name="T21" fmla="*/ 33 h 60"/>
                  <a:gd name="T22" fmla="*/ 46 w 60"/>
                  <a:gd name="T23" fmla="*/ 27 h 60"/>
                  <a:gd name="T24" fmla="*/ 60 w 60"/>
                  <a:gd name="T25" fmla="*/ 0 h 6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0"/>
                  <a:gd name="T40" fmla="*/ 0 h 60"/>
                  <a:gd name="T41" fmla="*/ 60 w 60"/>
                  <a:gd name="T42" fmla="*/ 60 h 6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0" h="60">
                    <a:moveTo>
                      <a:pt x="60" y="0"/>
                    </a:moveTo>
                    <a:lnTo>
                      <a:pt x="0" y="30"/>
                    </a:lnTo>
                    <a:lnTo>
                      <a:pt x="60" y="60"/>
                    </a:lnTo>
                    <a:lnTo>
                      <a:pt x="59" y="33"/>
                    </a:lnTo>
                    <a:lnTo>
                      <a:pt x="173" y="33"/>
                    </a:lnTo>
                    <a:lnTo>
                      <a:pt x="177" y="32"/>
                    </a:lnTo>
                    <a:lnTo>
                      <a:pt x="173" y="26"/>
                    </a:lnTo>
                    <a:lnTo>
                      <a:pt x="59" y="26"/>
                    </a:lnTo>
                    <a:lnTo>
                      <a:pt x="60" y="0"/>
                    </a:lnTo>
                    <a:lnTo>
                      <a:pt x="50" y="26"/>
                    </a:lnTo>
                    <a:lnTo>
                      <a:pt x="50" y="33"/>
                    </a:lnTo>
                    <a:lnTo>
                      <a:pt x="46" y="27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grpSp>
          <p:nvGrpSpPr>
            <p:cNvPr id="8" name="Group 60"/>
            <p:cNvGrpSpPr>
              <a:grpSpLocks/>
            </p:cNvGrpSpPr>
            <p:nvPr/>
          </p:nvGrpSpPr>
          <p:grpSpPr bwMode="auto">
            <a:xfrm>
              <a:off x="4201" y="13497"/>
              <a:ext cx="198" cy="60"/>
              <a:chOff x="4201" y="13497"/>
              <a:chExt cx="198" cy="60"/>
            </a:xfrm>
          </p:grpSpPr>
          <p:sp>
            <p:nvSpPr>
              <p:cNvPr id="53417" name="Freeform 61"/>
              <p:cNvSpPr>
                <a:spLocks/>
              </p:cNvSpPr>
              <p:nvPr/>
            </p:nvSpPr>
            <p:spPr bwMode="auto">
              <a:xfrm>
                <a:off x="4201" y="13497"/>
                <a:ext cx="198" cy="60"/>
              </a:xfrm>
              <a:custGeom>
                <a:avLst/>
                <a:gdLst>
                  <a:gd name="T0" fmla="*/ 138 w 198"/>
                  <a:gd name="T1" fmla="*/ 33 h 60"/>
                  <a:gd name="T2" fmla="*/ 138 w 198"/>
                  <a:gd name="T3" fmla="*/ 60 h 60"/>
                  <a:gd name="T4" fmla="*/ 198 w 198"/>
                  <a:gd name="T5" fmla="*/ 30 h 60"/>
                  <a:gd name="T6" fmla="*/ 148 w 198"/>
                  <a:gd name="T7" fmla="*/ 26 h 60"/>
                  <a:gd name="T8" fmla="*/ 3 w 198"/>
                  <a:gd name="T9" fmla="*/ 26 h 60"/>
                  <a:gd name="T10" fmla="*/ 0 w 198"/>
                  <a:gd name="T11" fmla="*/ 27 h 60"/>
                  <a:gd name="T12" fmla="*/ 3 w 198"/>
                  <a:gd name="T13" fmla="*/ 33 h 60"/>
                  <a:gd name="T14" fmla="*/ 148 w 198"/>
                  <a:gd name="T15" fmla="*/ 33 h 60"/>
                  <a:gd name="T16" fmla="*/ 152 w 198"/>
                  <a:gd name="T17" fmla="*/ 32 h 60"/>
                  <a:gd name="T18" fmla="*/ 148 w 198"/>
                  <a:gd name="T19" fmla="*/ 33 h 60"/>
                  <a:gd name="T20" fmla="*/ 138 w 198"/>
                  <a:gd name="T21" fmla="*/ 33 h 6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98"/>
                  <a:gd name="T34" fmla="*/ 0 h 60"/>
                  <a:gd name="T35" fmla="*/ 198 w 198"/>
                  <a:gd name="T36" fmla="*/ 60 h 6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98" h="60">
                    <a:moveTo>
                      <a:pt x="138" y="33"/>
                    </a:moveTo>
                    <a:lnTo>
                      <a:pt x="138" y="60"/>
                    </a:lnTo>
                    <a:lnTo>
                      <a:pt x="198" y="30"/>
                    </a:lnTo>
                    <a:lnTo>
                      <a:pt x="148" y="26"/>
                    </a:lnTo>
                    <a:lnTo>
                      <a:pt x="3" y="26"/>
                    </a:lnTo>
                    <a:lnTo>
                      <a:pt x="0" y="27"/>
                    </a:lnTo>
                    <a:lnTo>
                      <a:pt x="3" y="33"/>
                    </a:lnTo>
                    <a:lnTo>
                      <a:pt x="148" y="33"/>
                    </a:lnTo>
                    <a:lnTo>
                      <a:pt x="152" y="32"/>
                    </a:lnTo>
                    <a:lnTo>
                      <a:pt x="148" y="33"/>
                    </a:lnTo>
                    <a:lnTo>
                      <a:pt x="138" y="33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  <p:sp>
            <p:nvSpPr>
              <p:cNvPr id="53418" name="Freeform 62"/>
              <p:cNvSpPr>
                <a:spLocks/>
              </p:cNvSpPr>
              <p:nvPr/>
            </p:nvSpPr>
            <p:spPr bwMode="auto">
              <a:xfrm>
                <a:off x="4201" y="13497"/>
                <a:ext cx="198" cy="60"/>
              </a:xfrm>
              <a:custGeom>
                <a:avLst/>
                <a:gdLst>
                  <a:gd name="T0" fmla="*/ 138 w 198"/>
                  <a:gd name="T1" fmla="*/ 0 h 60"/>
                  <a:gd name="T2" fmla="*/ 138 w 198"/>
                  <a:gd name="T3" fmla="*/ 26 h 60"/>
                  <a:gd name="T4" fmla="*/ 148 w 198"/>
                  <a:gd name="T5" fmla="*/ 26 h 60"/>
                  <a:gd name="T6" fmla="*/ 198 w 198"/>
                  <a:gd name="T7" fmla="*/ 30 h 60"/>
                  <a:gd name="T8" fmla="*/ 138 w 19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60"/>
                  <a:gd name="T17" fmla="*/ 198 w 19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60">
                    <a:moveTo>
                      <a:pt x="138" y="0"/>
                    </a:moveTo>
                    <a:lnTo>
                      <a:pt x="138" y="26"/>
                    </a:lnTo>
                    <a:lnTo>
                      <a:pt x="148" y="26"/>
                    </a:lnTo>
                    <a:lnTo>
                      <a:pt x="198" y="30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CO"/>
              </a:p>
            </p:txBody>
          </p:sp>
        </p:grpSp>
        <p:sp>
          <p:nvSpPr>
            <p:cNvPr id="53377" name="Rectangle 63"/>
            <p:cNvSpPr>
              <a:spLocks noChangeArrowheads="1"/>
            </p:cNvSpPr>
            <p:nvPr/>
          </p:nvSpPr>
          <p:spPr bwMode="auto">
            <a:xfrm>
              <a:off x="4867" y="1352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78" name="Freeform 64"/>
            <p:cNvSpPr>
              <a:spLocks/>
            </p:cNvSpPr>
            <p:nvPr/>
          </p:nvSpPr>
          <p:spPr bwMode="auto">
            <a:xfrm>
              <a:off x="4875" y="1352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89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89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79" name="Rectangle 65"/>
            <p:cNvSpPr>
              <a:spLocks noChangeArrowheads="1"/>
            </p:cNvSpPr>
            <p:nvPr/>
          </p:nvSpPr>
          <p:spPr bwMode="auto">
            <a:xfrm>
              <a:off x="5328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0" name="Rectangle 66"/>
            <p:cNvSpPr>
              <a:spLocks/>
            </p:cNvSpPr>
            <p:nvPr/>
          </p:nvSpPr>
          <p:spPr bwMode="auto">
            <a:xfrm>
              <a:off x="5330" y="13167"/>
              <a:ext cx="1430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1" name="Rectangle 67"/>
            <p:cNvSpPr>
              <a:spLocks noChangeArrowheads="1"/>
            </p:cNvSpPr>
            <p:nvPr/>
          </p:nvSpPr>
          <p:spPr bwMode="auto">
            <a:xfrm>
              <a:off x="6883" y="13526"/>
              <a:ext cx="40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2" name="Freeform 68"/>
            <p:cNvSpPr>
              <a:spLocks/>
            </p:cNvSpPr>
            <p:nvPr/>
          </p:nvSpPr>
          <p:spPr bwMode="auto">
            <a:xfrm>
              <a:off x="6890" y="13527"/>
              <a:ext cx="390" cy="180"/>
            </a:xfrm>
            <a:custGeom>
              <a:avLst/>
              <a:gdLst>
                <a:gd name="T0" fmla="*/ 292 w 390"/>
                <a:gd name="T1" fmla="*/ 0 h 180"/>
                <a:gd name="T2" fmla="*/ 292 w 390"/>
                <a:gd name="T3" fmla="*/ 45 h 180"/>
                <a:gd name="T4" fmla="*/ 0 w 390"/>
                <a:gd name="T5" fmla="*/ 45 h 180"/>
                <a:gd name="T6" fmla="*/ 49 w 390"/>
                <a:gd name="T7" fmla="*/ 90 h 180"/>
                <a:gd name="T8" fmla="*/ 0 w 390"/>
                <a:gd name="T9" fmla="*/ 135 h 180"/>
                <a:gd name="T10" fmla="*/ 292 w 390"/>
                <a:gd name="T11" fmla="*/ 135 h 180"/>
                <a:gd name="T12" fmla="*/ 292 w 390"/>
                <a:gd name="T13" fmla="*/ 180 h 180"/>
                <a:gd name="T14" fmla="*/ 390 w 390"/>
                <a:gd name="T15" fmla="*/ 90 h 180"/>
                <a:gd name="T16" fmla="*/ 292 w 39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0"/>
                <a:gd name="T28" fmla="*/ 0 h 180"/>
                <a:gd name="T29" fmla="*/ 390 w 39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0" h="180">
                  <a:moveTo>
                    <a:pt x="292" y="0"/>
                  </a:moveTo>
                  <a:lnTo>
                    <a:pt x="292" y="45"/>
                  </a:lnTo>
                  <a:lnTo>
                    <a:pt x="0" y="45"/>
                  </a:lnTo>
                  <a:lnTo>
                    <a:pt x="49" y="90"/>
                  </a:lnTo>
                  <a:lnTo>
                    <a:pt x="0" y="135"/>
                  </a:lnTo>
                  <a:lnTo>
                    <a:pt x="292" y="135"/>
                  </a:lnTo>
                  <a:lnTo>
                    <a:pt x="292" y="180"/>
                  </a:lnTo>
                  <a:lnTo>
                    <a:pt x="390" y="90"/>
                  </a:lnTo>
                  <a:lnTo>
                    <a:pt x="292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3" name="Rectangle 69"/>
            <p:cNvSpPr>
              <a:spLocks noChangeArrowheads="1"/>
            </p:cNvSpPr>
            <p:nvPr/>
          </p:nvSpPr>
          <p:spPr bwMode="auto">
            <a:xfrm>
              <a:off x="7344" y="13162"/>
              <a:ext cx="1440" cy="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84" name="Rectangle 70"/>
            <p:cNvSpPr>
              <a:spLocks/>
            </p:cNvSpPr>
            <p:nvPr/>
          </p:nvSpPr>
          <p:spPr bwMode="auto">
            <a:xfrm>
              <a:off x="7346" y="13167"/>
              <a:ext cx="1429" cy="84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5" name="Rectangle 71"/>
            <p:cNvSpPr>
              <a:spLocks/>
            </p:cNvSpPr>
            <p:nvPr/>
          </p:nvSpPr>
          <p:spPr bwMode="auto">
            <a:xfrm>
              <a:off x="7540" y="1334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6" name="Rectangle 72"/>
            <p:cNvSpPr>
              <a:spLocks/>
            </p:cNvSpPr>
            <p:nvPr/>
          </p:nvSpPr>
          <p:spPr bwMode="auto">
            <a:xfrm>
              <a:off x="754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7" name="Rectangle 73"/>
            <p:cNvSpPr>
              <a:spLocks/>
            </p:cNvSpPr>
            <p:nvPr/>
          </p:nvSpPr>
          <p:spPr bwMode="auto">
            <a:xfrm>
              <a:off x="7800" y="1334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8" name="Rectangle 74"/>
            <p:cNvSpPr>
              <a:spLocks/>
            </p:cNvSpPr>
            <p:nvPr/>
          </p:nvSpPr>
          <p:spPr bwMode="auto">
            <a:xfrm>
              <a:off x="7801" y="1334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89" name="Rectangle 75"/>
            <p:cNvSpPr>
              <a:spLocks/>
            </p:cNvSpPr>
            <p:nvPr/>
          </p:nvSpPr>
          <p:spPr bwMode="auto">
            <a:xfrm>
              <a:off x="8060" y="1334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0" name="Rectangle 76"/>
            <p:cNvSpPr>
              <a:spLocks/>
            </p:cNvSpPr>
            <p:nvPr/>
          </p:nvSpPr>
          <p:spPr bwMode="auto">
            <a:xfrm>
              <a:off x="806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1" name="Rectangle 77"/>
            <p:cNvSpPr>
              <a:spLocks/>
            </p:cNvSpPr>
            <p:nvPr/>
          </p:nvSpPr>
          <p:spPr bwMode="auto">
            <a:xfrm>
              <a:off x="8320" y="1334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2" name="Rectangle 78"/>
            <p:cNvSpPr>
              <a:spLocks/>
            </p:cNvSpPr>
            <p:nvPr/>
          </p:nvSpPr>
          <p:spPr bwMode="auto">
            <a:xfrm>
              <a:off x="8320" y="1334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3" name="Rectangle 79"/>
            <p:cNvSpPr>
              <a:spLocks/>
            </p:cNvSpPr>
            <p:nvPr/>
          </p:nvSpPr>
          <p:spPr bwMode="auto">
            <a:xfrm>
              <a:off x="7540" y="1346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4" name="Rectangle 80"/>
            <p:cNvSpPr>
              <a:spLocks/>
            </p:cNvSpPr>
            <p:nvPr/>
          </p:nvSpPr>
          <p:spPr bwMode="auto">
            <a:xfrm>
              <a:off x="754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5" name="Rectangle 81"/>
            <p:cNvSpPr>
              <a:spLocks/>
            </p:cNvSpPr>
            <p:nvPr/>
          </p:nvSpPr>
          <p:spPr bwMode="auto">
            <a:xfrm>
              <a:off x="780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6" name="Rectangle 82"/>
            <p:cNvSpPr>
              <a:spLocks/>
            </p:cNvSpPr>
            <p:nvPr/>
          </p:nvSpPr>
          <p:spPr bwMode="auto">
            <a:xfrm>
              <a:off x="7801" y="1346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7" name="Rectangle 83"/>
            <p:cNvSpPr>
              <a:spLocks/>
            </p:cNvSpPr>
            <p:nvPr/>
          </p:nvSpPr>
          <p:spPr bwMode="auto">
            <a:xfrm>
              <a:off x="8060" y="1346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8" name="Rectangle 84"/>
            <p:cNvSpPr>
              <a:spLocks/>
            </p:cNvSpPr>
            <p:nvPr/>
          </p:nvSpPr>
          <p:spPr bwMode="auto">
            <a:xfrm>
              <a:off x="806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99" name="Rectangle 85"/>
            <p:cNvSpPr>
              <a:spLocks/>
            </p:cNvSpPr>
            <p:nvPr/>
          </p:nvSpPr>
          <p:spPr bwMode="auto">
            <a:xfrm>
              <a:off x="8320" y="1346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0" name="Rectangle 86"/>
            <p:cNvSpPr>
              <a:spLocks/>
            </p:cNvSpPr>
            <p:nvPr/>
          </p:nvSpPr>
          <p:spPr bwMode="auto">
            <a:xfrm>
              <a:off x="8320" y="1346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1" name="Rectangle 87"/>
            <p:cNvSpPr>
              <a:spLocks/>
            </p:cNvSpPr>
            <p:nvPr/>
          </p:nvSpPr>
          <p:spPr bwMode="auto">
            <a:xfrm>
              <a:off x="7540" y="1358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2" name="Rectangle 88"/>
            <p:cNvSpPr>
              <a:spLocks/>
            </p:cNvSpPr>
            <p:nvPr/>
          </p:nvSpPr>
          <p:spPr bwMode="auto">
            <a:xfrm>
              <a:off x="754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3" name="Rectangle 89"/>
            <p:cNvSpPr>
              <a:spLocks/>
            </p:cNvSpPr>
            <p:nvPr/>
          </p:nvSpPr>
          <p:spPr bwMode="auto">
            <a:xfrm>
              <a:off x="7800" y="1358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4" name="Rectangle 90"/>
            <p:cNvSpPr>
              <a:spLocks/>
            </p:cNvSpPr>
            <p:nvPr/>
          </p:nvSpPr>
          <p:spPr bwMode="auto">
            <a:xfrm>
              <a:off x="7801" y="1358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5" name="Rectangle 91"/>
            <p:cNvSpPr>
              <a:spLocks/>
            </p:cNvSpPr>
            <p:nvPr/>
          </p:nvSpPr>
          <p:spPr bwMode="auto">
            <a:xfrm>
              <a:off x="8060" y="1358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6" name="Rectangle 92"/>
            <p:cNvSpPr>
              <a:spLocks/>
            </p:cNvSpPr>
            <p:nvPr/>
          </p:nvSpPr>
          <p:spPr bwMode="auto">
            <a:xfrm>
              <a:off x="806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7" name="Rectangle 93"/>
            <p:cNvSpPr>
              <a:spLocks/>
            </p:cNvSpPr>
            <p:nvPr/>
          </p:nvSpPr>
          <p:spPr bwMode="auto">
            <a:xfrm>
              <a:off x="8320" y="1358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8" name="Rectangle 94"/>
            <p:cNvSpPr>
              <a:spLocks/>
            </p:cNvSpPr>
            <p:nvPr/>
          </p:nvSpPr>
          <p:spPr bwMode="auto">
            <a:xfrm>
              <a:off x="8320" y="1358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09" name="Rectangle 95"/>
            <p:cNvSpPr>
              <a:spLocks/>
            </p:cNvSpPr>
            <p:nvPr/>
          </p:nvSpPr>
          <p:spPr bwMode="auto">
            <a:xfrm>
              <a:off x="7540" y="1370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0" name="Rectangle 96"/>
            <p:cNvSpPr>
              <a:spLocks/>
            </p:cNvSpPr>
            <p:nvPr/>
          </p:nvSpPr>
          <p:spPr bwMode="auto">
            <a:xfrm>
              <a:off x="754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1" name="Rectangle 97"/>
            <p:cNvSpPr>
              <a:spLocks/>
            </p:cNvSpPr>
            <p:nvPr/>
          </p:nvSpPr>
          <p:spPr bwMode="auto">
            <a:xfrm>
              <a:off x="7800" y="1370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2" name="Rectangle 98"/>
            <p:cNvSpPr>
              <a:spLocks/>
            </p:cNvSpPr>
            <p:nvPr/>
          </p:nvSpPr>
          <p:spPr bwMode="auto">
            <a:xfrm>
              <a:off x="7801" y="13707"/>
              <a:ext cx="259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3" name="Rectangle 99"/>
            <p:cNvSpPr>
              <a:spLocks/>
            </p:cNvSpPr>
            <p:nvPr/>
          </p:nvSpPr>
          <p:spPr bwMode="auto">
            <a:xfrm>
              <a:off x="8060" y="13707"/>
              <a:ext cx="260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4" name="Rectangle 100"/>
            <p:cNvSpPr>
              <a:spLocks/>
            </p:cNvSpPr>
            <p:nvPr/>
          </p:nvSpPr>
          <p:spPr bwMode="auto">
            <a:xfrm>
              <a:off x="806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5" name="Rectangle 101"/>
            <p:cNvSpPr>
              <a:spLocks/>
            </p:cNvSpPr>
            <p:nvPr/>
          </p:nvSpPr>
          <p:spPr bwMode="auto">
            <a:xfrm>
              <a:off x="8320" y="13707"/>
              <a:ext cx="259" cy="12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416" name="Rectangle 102"/>
            <p:cNvSpPr>
              <a:spLocks/>
            </p:cNvSpPr>
            <p:nvPr/>
          </p:nvSpPr>
          <p:spPr bwMode="auto">
            <a:xfrm>
              <a:off x="8320" y="13707"/>
              <a:ext cx="260" cy="12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sp>
        <p:nvSpPr>
          <p:cNvPr id="53252" name="Text Box 104"/>
          <p:cNvSpPr txBox="1">
            <a:spLocks noChangeArrowheads="1"/>
          </p:cNvSpPr>
          <p:nvPr/>
        </p:nvSpPr>
        <p:spPr bwMode="auto">
          <a:xfrm>
            <a:off x="4235450" y="1643063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04000"/>
              </a:lnSpc>
              <a:spcBef>
                <a:spcPts val="75"/>
              </a:spcBef>
            </a:pPr>
            <a:endParaRPr lang="es-ES" sz="13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PROGRAMA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3" name="Text Box 105"/>
          <p:cNvSpPr txBox="1">
            <a:spLocks noChangeArrowheads="1"/>
          </p:cNvSpPr>
          <p:nvPr/>
        </p:nvSpPr>
        <p:spPr bwMode="auto">
          <a:xfrm>
            <a:off x="2928938" y="2857500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52000"/>
              </a:lnSpc>
              <a:spcBef>
                <a:spcPts val="25"/>
              </a:spcBef>
            </a:pPr>
            <a:endParaRPr lang="es-ES" sz="600">
              <a:latin typeface="Times New Roman" pitchFamily="18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RELACIONAL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4" name="Text Box 106"/>
          <p:cNvSpPr txBox="1">
            <a:spLocks noChangeArrowheads="1"/>
          </p:cNvSpPr>
          <p:nvPr/>
        </p:nvSpPr>
        <p:spPr bwMode="auto">
          <a:xfrm>
            <a:off x="1878013" y="2967038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>
              <a:lnSpc>
                <a:spcPct val="96000"/>
              </a:lnSpc>
              <a:spcBef>
                <a:spcPts val="75"/>
              </a:spcBef>
            </a:pPr>
            <a:endParaRPr lang="es-ES" sz="12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DER</a:t>
            </a:r>
            <a:endParaRPr lang="es-CO">
              <a:cs typeface="Arial" charset="0"/>
            </a:endParaRPr>
          </a:p>
        </p:txBody>
      </p:sp>
      <p:sp>
        <p:nvSpPr>
          <p:cNvPr id="53255" name="Text Box 107"/>
          <p:cNvSpPr txBox="1">
            <a:spLocks noChangeArrowheads="1"/>
          </p:cNvSpPr>
          <p:nvPr/>
        </p:nvSpPr>
        <p:spPr bwMode="auto">
          <a:xfrm>
            <a:off x="4306888" y="2857500"/>
            <a:ext cx="908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52000"/>
              </a:lnSpc>
              <a:spcBef>
                <a:spcPts val="25"/>
              </a:spcBef>
            </a:pPr>
            <a:endParaRPr lang="es-ES" sz="600">
              <a:latin typeface="Times New Roman" pitchFamily="18" charset="0"/>
              <a:cs typeface="Arial" charset="0"/>
            </a:endParaRPr>
          </a:p>
          <a:p>
            <a:pPr>
              <a:lnSpc>
                <a:spcPct val="80000"/>
              </a:lnSpc>
            </a:pPr>
            <a:endParaRPr lang="es-ES" sz="10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TABLAS</a:t>
            </a:r>
            <a:endParaRPr lang="es-CO">
              <a:cs typeface="Arial" charset="0"/>
            </a:endParaRPr>
          </a:p>
        </p:txBody>
      </p:sp>
      <p:sp>
        <p:nvSpPr>
          <p:cNvPr id="53256" name="Text Box 108"/>
          <p:cNvSpPr txBox="1">
            <a:spLocks noChangeArrowheads="1"/>
          </p:cNvSpPr>
          <p:nvPr/>
        </p:nvSpPr>
        <p:spPr bwMode="auto">
          <a:xfrm rot="-5400000">
            <a:off x="1178719" y="3107532"/>
            <a:ext cx="5715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DATOS</a:t>
            </a:r>
            <a:endParaRPr lang="es-CO" sz="1200">
              <a:cs typeface="Arial" charset="0"/>
            </a:endParaRPr>
          </a:p>
        </p:txBody>
      </p:sp>
      <p:sp>
        <p:nvSpPr>
          <p:cNvPr id="53257" name="Text Box 108"/>
          <p:cNvSpPr txBox="1">
            <a:spLocks noChangeArrowheads="1"/>
          </p:cNvSpPr>
          <p:nvPr/>
        </p:nvSpPr>
        <p:spPr bwMode="auto">
          <a:xfrm rot="-5400000">
            <a:off x="928688" y="1643063"/>
            <a:ext cx="9286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PROCESOS</a:t>
            </a:r>
            <a:endParaRPr lang="es-CO" sz="1200">
              <a:cs typeface="Arial" charset="0"/>
            </a:endParaRPr>
          </a:p>
        </p:txBody>
      </p:sp>
      <p:sp>
        <p:nvSpPr>
          <p:cNvPr id="53258" name="Text Box 110"/>
          <p:cNvSpPr txBox="1">
            <a:spLocks noChangeArrowheads="1"/>
          </p:cNvSpPr>
          <p:nvPr/>
        </p:nvSpPr>
        <p:spPr bwMode="auto">
          <a:xfrm>
            <a:off x="1643063" y="1643063"/>
            <a:ext cx="9096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04000"/>
              </a:lnSpc>
              <a:spcBef>
                <a:spcPts val="50"/>
              </a:spcBef>
            </a:pPr>
            <a:endParaRPr lang="es-ES" sz="1300">
              <a:latin typeface="Times New Roman" pitchFamily="18" charset="0"/>
              <a:cs typeface="Arial" charset="0"/>
            </a:endParaRPr>
          </a:p>
          <a:p>
            <a:pPr lvl="1" indent="-457200"/>
            <a:r>
              <a:rPr lang="es-ES" sz="900" b="1">
                <a:latin typeface="Tahoma" pitchFamily="34" charset="0"/>
                <a:cs typeface="Arial" charset="0"/>
              </a:rPr>
              <a:t>DFD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53259" name="Text Box 111"/>
          <p:cNvSpPr txBox="1">
            <a:spLocks noChangeArrowheads="1"/>
          </p:cNvSpPr>
          <p:nvPr/>
        </p:nvSpPr>
        <p:spPr bwMode="auto">
          <a:xfrm>
            <a:off x="2928938" y="1643063"/>
            <a:ext cx="9096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60000"/>
              </a:lnSpc>
              <a:spcBef>
                <a:spcPts val="25"/>
              </a:spcBef>
            </a:pPr>
            <a:endParaRPr lang="es-ES" sz="700">
              <a:latin typeface="Times New Roman" pitchFamily="18" charset="0"/>
              <a:cs typeface="Arial" charset="0"/>
            </a:endParaRPr>
          </a:p>
          <a:p>
            <a:pPr algn="r"/>
            <a:r>
              <a:rPr lang="es-ES" sz="900" b="1">
                <a:latin typeface="Tahoma" pitchFamily="34" charset="0"/>
                <a:cs typeface="Arial" charset="0"/>
              </a:rPr>
              <a:t>STD</a:t>
            </a:r>
            <a:endParaRPr lang="es-ES" sz="900">
              <a:latin typeface="Tahoma" pitchFamily="34" charset="0"/>
              <a:cs typeface="Arial" charset="0"/>
            </a:endParaRPr>
          </a:p>
          <a:p>
            <a:endParaRPr lang="es-CO">
              <a:cs typeface="Arial" charset="0"/>
            </a:endParaRPr>
          </a:p>
        </p:txBody>
      </p:sp>
      <p:sp>
        <p:nvSpPr>
          <p:cNvPr id="113" name="112 Título"/>
          <p:cNvSpPr>
            <a:spLocks noGrp="1"/>
          </p:cNvSpPr>
          <p:nvPr>
            <p:ph type="title"/>
          </p:nvPr>
        </p:nvSpPr>
        <p:spPr>
          <a:xfrm>
            <a:off x="428625" y="5214938"/>
            <a:ext cx="8183563" cy="1050925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s-CO" sz="2800" dirty="0" smtClean="0"/>
              <a:t>ESTRUCTURADA VS ORIENTADA A OBJETOS</a:t>
            </a:r>
            <a:endParaRPr lang="es-CO" sz="2800" dirty="0"/>
          </a:p>
        </p:txBody>
      </p:sp>
      <p:sp>
        <p:nvSpPr>
          <p:cNvPr id="114" name="113 CuadroTexto"/>
          <p:cNvSpPr txBox="1"/>
          <p:nvPr/>
        </p:nvSpPr>
        <p:spPr>
          <a:xfrm>
            <a:off x="428625" y="785813"/>
            <a:ext cx="8215313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es-CO" dirty="0"/>
          </a:p>
        </p:txBody>
      </p:sp>
      <p:sp>
        <p:nvSpPr>
          <p:cNvPr id="115" name="114 CuadroTexto"/>
          <p:cNvSpPr txBox="1"/>
          <p:nvPr/>
        </p:nvSpPr>
        <p:spPr>
          <a:xfrm>
            <a:off x="428625" y="428625"/>
            <a:ext cx="8215313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endParaRPr lang="es-CO" dirty="0"/>
          </a:p>
        </p:txBody>
      </p:sp>
      <p:pic>
        <p:nvPicPr>
          <p:cNvPr id="53263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75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88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5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1313" y="2357438"/>
            <a:ext cx="9048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14"/>
          <p:cNvGrpSpPr>
            <a:grpSpLocks/>
          </p:cNvGrpSpPr>
          <p:nvPr/>
        </p:nvGrpSpPr>
        <p:grpSpPr bwMode="auto">
          <a:xfrm>
            <a:off x="857250" y="2798763"/>
            <a:ext cx="4649788" cy="2954337"/>
            <a:chOff x="2047" y="2434"/>
            <a:chExt cx="7580" cy="4962"/>
          </a:xfrm>
        </p:grpSpPr>
        <p:sp>
          <p:nvSpPr>
            <p:cNvPr id="53289" name="Rectangle 115"/>
            <p:cNvSpPr>
              <a:spLocks noChangeArrowheads="1"/>
            </p:cNvSpPr>
            <p:nvPr/>
          </p:nvSpPr>
          <p:spPr bwMode="auto">
            <a:xfrm>
              <a:off x="2182" y="6916"/>
              <a:ext cx="48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0" name="Rectangle 116"/>
            <p:cNvSpPr>
              <a:spLocks noChangeArrowheads="1"/>
            </p:cNvSpPr>
            <p:nvPr/>
          </p:nvSpPr>
          <p:spPr bwMode="auto">
            <a:xfrm>
              <a:off x="2047" y="2434"/>
              <a:ext cx="7580" cy="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1" name="Rectangle 117"/>
            <p:cNvSpPr>
              <a:spLocks noChangeArrowheads="1"/>
            </p:cNvSpPr>
            <p:nvPr/>
          </p:nvSpPr>
          <p:spPr bwMode="auto">
            <a:xfrm>
              <a:off x="3254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2" name="Rectangle 118"/>
            <p:cNvSpPr>
              <a:spLocks/>
            </p:cNvSpPr>
            <p:nvPr/>
          </p:nvSpPr>
          <p:spPr bwMode="auto">
            <a:xfrm>
              <a:off x="326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3" name="Rectangle 119"/>
            <p:cNvSpPr>
              <a:spLocks noChangeArrowheads="1"/>
            </p:cNvSpPr>
            <p:nvPr/>
          </p:nvSpPr>
          <p:spPr bwMode="auto">
            <a:xfrm>
              <a:off x="4877" y="5021"/>
              <a:ext cx="38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4" name="Freeform 120"/>
            <p:cNvSpPr>
              <a:spLocks/>
            </p:cNvSpPr>
            <p:nvPr/>
          </p:nvSpPr>
          <p:spPr bwMode="auto">
            <a:xfrm>
              <a:off x="4881" y="5023"/>
              <a:ext cx="360" cy="180"/>
            </a:xfrm>
            <a:custGeom>
              <a:avLst/>
              <a:gdLst>
                <a:gd name="T0" fmla="*/ 269 w 360"/>
                <a:gd name="T1" fmla="*/ 0 h 180"/>
                <a:gd name="T2" fmla="*/ 269 w 360"/>
                <a:gd name="T3" fmla="*/ 44 h 180"/>
                <a:gd name="T4" fmla="*/ 0 w 360"/>
                <a:gd name="T5" fmla="*/ 44 h 180"/>
                <a:gd name="T6" fmla="*/ 45 w 360"/>
                <a:gd name="T7" fmla="*/ 90 h 180"/>
                <a:gd name="T8" fmla="*/ 0 w 360"/>
                <a:gd name="T9" fmla="*/ 134 h 180"/>
                <a:gd name="T10" fmla="*/ 269 w 360"/>
                <a:gd name="T11" fmla="*/ 134 h 180"/>
                <a:gd name="T12" fmla="*/ 269 w 360"/>
                <a:gd name="T13" fmla="*/ 180 h 180"/>
                <a:gd name="T14" fmla="*/ 359 w 360"/>
                <a:gd name="T15" fmla="*/ 90 h 180"/>
                <a:gd name="T16" fmla="*/ 269 w 36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0"/>
                <a:gd name="T28" fmla="*/ 0 h 180"/>
                <a:gd name="T29" fmla="*/ 360 w 36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0" h="180">
                  <a:moveTo>
                    <a:pt x="269" y="0"/>
                  </a:moveTo>
                  <a:lnTo>
                    <a:pt x="269" y="44"/>
                  </a:lnTo>
                  <a:lnTo>
                    <a:pt x="0" y="44"/>
                  </a:lnTo>
                  <a:lnTo>
                    <a:pt x="45" y="90"/>
                  </a:lnTo>
                  <a:lnTo>
                    <a:pt x="0" y="134"/>
                  </a:lnTo>
                  <a:lnTo>
                    <a:pt x="269" y="134"/>
                  </a:lnTo>
                  <a:lnTo>
                    <a:pt x="269" y="180"/>
                  </a:lnTo>
                  <a:lnTo>
                    <a:pt x="359" y="90"/>
                  </a:lnTo>
                  <a:lnTo>
                    <a:pt x="26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5" name="Rectangle 121"/>
            <p:cNvSpPr>
              <a:spLocks noChangeArrowheads="1"/>
            </p:cNvSpPr>
            <p:nvPr/>
          </p:nvSpPr>
          <p:spPr bwMode="auto">
            <a:xfrm>
              <a:off x="368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6" name="Freeform 122"/>
            <p:cNvSpPr>
              <a:spLocks/>
            </p:cNvSpPr>
            <p:nvPr/>
          </p:nvSpPr>
          <p:spPr bwMode="auto">
            <a:xfrm>
              <a:off x="368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7" name="Rectangle 123"/>
            <p:cNvSpPr>
              <a:spLocks noChangeArrowheads="1"/>
            </p:cNvSpPr>
            <p:nvPr/>
          </p:nvSpPr>
          <p:spPr bwMode="auto">
            <a:xfrm>
              <a:off x="3802" y="44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298" name="Freeform 124"/>
            <p:cNvSpPr>
              <a:spLocks/>
            </p:cNvSpPr>
            <p:nvPr/>
          </p:nvSpPr>
          <p:spPr bwMode="auto">
            <a:xfrm>
              <a:off x="3802" y="44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299" name="Rectangle 125"/>
            <p:cNvSpPr>
              <a:spLocks noChangeArrowheads="1"/>
            </p:cNvSpPr>
            <p:nvPr/>
          </p:nvSpPr>
          <p:spPr bwMode="auto">
            <a:xfrm>
              <a:off x="4342" y="50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0" name="Freeform 126"/>
            <p:cNvSpPr>
              <a:spLocks/>
            </p:cNvSpPr>
            <p:nvPr/>
          </p:nvSpPr>
          <p:spPr bwMode="auto">
            <a:xfrm>
              <a:off x="4342" y="50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1" name="Rectangle 127"/>
            <p:cNvSpPr>
              <a:spLocks noChangeArrowheads="1"/>
            </p:cNvSpPr>
            <p:nvPr/>
          </p:nvSpPr>
          <p:spPr bwMode="auto">
            <a:xfrm>
              <a:off x="3442" y="48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2" name="Freeform 128"/>
            <p:cNvSpPr>
              <a:spLocks/>
            </p:cNvSpPr>
            <p:nvPr/>
          </p:nvSpPr>
          <p:spPr bwMode="auto">
            <a:xfrm>
              <a:off x="3442" y="48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3" name="Rectangle 129"/>
            <p:cNvSpPr>
              <a:spLocks noChangeArrowheads="1"/>
            </p:cNvSpPr>
            <p:nvPr/>
          </p:nvSpPr>
          <p:spPr bwMode="auto">
            <a:xfrm>
              <a:off x="5357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4" name="Rectangle 130"/>
            <p:cNvSpPr>
              <a:spLocks/>
            </p:cNvSpPr>
            <p:nvPr/>
          </p:nvSpPr>
          <p:spPr bwMode="auto">
            <a:xfrm>
              <a:off x="536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5" name="Rectangle 131"/>
            <p:cNvSpPr>
              <a:spLocks noChangeArrowheads="1"/>
            </p:cNvSpPr>
            <p:nvPr/>
          </p:nvSpPr>
          <p:spPr bwMode="auto">
            <a:xfrm>
              <a:off x="7392" y="4358"/>
              <a:ext cx="1580" cy="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6" name="Rectangle 132"/>
            <p:cNvSpPr>
              <a:spLocks/>
            </p:cNvSpPr>
            <p:nvPr/>
          </p:nvSpPr>
          <p:spPr bwMode="auto">
            <a:xfrm>
              <a:off x="7401" y="4363"/>
              <a:ext cx="1560" cy="1500"/>
            </a:xfrm>
            <a:prstGeom prst="rect">
              <a:avLst/>
            </a:prstGeom>
            <a:noFill/>
            <a:ln w="4762">
              <a:solidFill>
                <a:srgbClr val="01010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7" name="Rectangle 133"/>
            <p:cNvSpPr>
              <a:spLocks noChangeArrowheads="1"/>
            </p:cNvSpPr>
            <p:nvPr/>
          </p:nvSpPr>
          <p:spPr bwMode="auto">
            <a:xfrm>
              <a:off x="6979" y="5021"/>
              <a:ext cx="360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08" name="Freeform 134"/>
            <p:cNvSpPr>
              <a:spLocks/>
            </p:cNvSpPr>
            <p:nvPr/>
          </p:nvSpPr>
          <p:spPr bwMode="auto">
            <a:xfrm>
              <a:off x="6981" y="5023"/>
              <a:ext cx="360" cy="180"/>
            </a:xfrm>
            <a:custGeom>
              <a:avLst/>
              <a:gdLst>
                <a:gd name="T0" fmla="*/ 270 w 360"/>
                <a:gd name="T1" fmla="*/ 0 h 180"/>
                <a:gd name="T2" fmla="*/ 270 w 360"/>
                <a:gd name="T3" fmla="*/ 44 h 180"/>
                <a:gd name="T4" fmla="*/ 0 w 360"/>
                <a:gd name="T5" fmla="*/ 44 h 180"/>
                <a:gd name="T6" fmla="*/ 45 w 360"/>
                <a:gd name="T7" fmla="*/ 90 h 180"/>
                <a:gd name="T8" fmla="*/ 0 w 360"/>
                <a:gd name="T9" fmla="*/ 134 h 180"/>
                <a:gd name="T10" fmla="*/ 270 w 360"/>
                <a:gd name="T11" fmla="*/ 134 h 180"/>
                <a:gd name="T12" fmla="*/ 270 w 360"/>
                <a:gd name="T13" fmla="*/ 180 h 180"/>
                <a:gd name="T14" fmla="*/ 360 w 360"/>
                <a:gd name="T15" fmla="*/ 90 h 180"/>
                <a:gd name="T16" fmla="*/ 270 w 360"/>
                <a:gd name="T17" fmla="*/ 0 h 1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0"/>
                <a:gd name="T28" fmla="*/ 0 h 180"/>
                <a:gd name="T29" fmla="*/ 360 w 360"/>
                <a:gd name="T30" fmla="*/ 180 h 1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0" h="180">
                  <a:moveTo>
                    <a:pt x="270" y="0"/>
                  </a:moveTo>
                  <a:lnTo>
                    <a:pt x="270" y="44"/>
                  </a:lnTo>
                  <a:lnTo>
                    <a:pt x="0" y="44"/>
                  </a:lnTo>
                  <a:lnTo>
                    <a:pt x="45" y="90"/>
                  </a:lnTo>
                  <a:lnTo>
                    <a:pt x="0" y="134"/>
                  </a:lnTo>
                  <a:lnTo>
                    <a:pt x="270" y="134"/>
                  </a:lnTo>
                  <a:lnTo>
                    <a:pt x="270" y="180"/>
                  </a:lnTo>
                  <a:lnTo>
                    <a:pt x="360" y="90"/>
                  </a:lnTo>
                  <a:lnTo>
                    <a:pt x="270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09" name="Rectangle 135"/>
            <p:cNvSpPr>
              <a:spLocks noChangeArrowheads="1"/>
            </p:cNvSpPr>
            <p:nvPr/>
          </p:nvSpPr>
          <p:spPr bwMode="auto">
            <a:xfrm>
              <a:off x="5602" y="460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0" name="Freeform 136"/>
            <p:cNvSpPr>
              <a:spLocks/>
            </p:cNvSpPr>
            <p:nvPr/>
          </p:nvSpPr>
          <p:spPr bwMode="auto">
            <a:xfrm>
              <a:off x="5602" y="460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1" name="Rectangle 137"/>
            <p:cNvSpPr>
              <a:spLocks noChangeArrowheads="1"/>
            </p:cNvSpPr>
            <p:nvPr/>
          </p:nvSpPr>
          <p:spPr bwMode="auto">
            <a:xfrm>
              <a:off x="6442" y="53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2" name="Freeform 138"/>
            <p:cNvSpPr>
              <a:spLocks/>
            </p:cNvSpPr>
            <p:nvPr/>
          </p:nvSpPr>
          <p:spPr bwMode="auto">
            <a:xfrm>
              <a:off x="6442" y="53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3" name="Rectangle 139"/>
            <p:cNvSpPr>
              <a:spLocks noChangeArrowheads="1"/>
            </p:cNvSpPr>
            <p:nvPr/>
          </p:nvSpPr>
          <p:spPr bwMode="auto">
            <a:xfrm>
              <a:off x="7942" y="49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4" name="Freeform 140"/>
            <p:cNvSpPr>
              <a:spLocks/>
            </p:cNvSpPr>
            <p:nvPr/>
          </p:nvSpPr>
          <p:spPr bwMode="auto">
            <a:xfrm>
              <a:off x="7942" y="49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5" name="Rectangle 141"/>
            <p:cNvSpPr>
              <a:spLocks noChangeArrowheads="1"/>
            </p:cNvSpPr>
            <p:nvPr/>
          </p:nvSpPr>
          <p:spPr bwMode="auto">
            <a:xfrm>
              <a:off x="8182" y="45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6" name="Freeform 142"/>
            <p:cNvSpPr>
              <a:spLocks/>
            </p:cNvSpPr>
            <p:nvPr/>
          </p:nvSpPr>
          <p:spPr bwMode="auto">
            <a:xfrm>
              <a:off x="8182" y="45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7" name="Rectangle 143"/>
            <p:cNvSpPr>
              <a:spLocks noChangeArrowheads="1"/>
            </p:cNvSpPr>
            <p:nvPr/>
          </p:nvSpPr>
          <p:spPr bwMode="auto">
            <a:xfrm>
              <a:off x="572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18" name="Freeform 144"/>
            <p:cNvSpPr>
              <a:spLocks/>
            </p:cNvSpPr>
            <p:nvPr/>
          </p:nvSpPr>
          <p:spPr bwMode="auto">
            <a:xfrm>
              <a:off x="572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19" name="Rectangle 145"/>
            <p:cNvSpPr>
              <a:spLocks noChangeArrowheads="1"/>
            </p:cNvSpPr>
            <p:nvPr/>
          </p:nvSpPr>
          <p:spPr bwMode="auto">
            <a:xfrm>
              <a:off x="6022" y="47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0" name="Freeform 146"/>
            <p:cNvSpPr>
              <a:spLocks/>
            </p:cNvSpPr>
            <p:nvPr/>
          </p:nvSpPr>
          <p:spPr bwMode="auto">
            <a:xfrm>
              <a:off x="6022" y="47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1" name="Rectangle 147"/>
            <p:cNvSpPr>
              <a:spLocks noChangeArrowheads="1"/>
            </p:cNvSpPr>
            <p:nvPr/>
          </p:nvSpPr>
          <p:spPr bwMode="auto">
            <a:xfrm>
              <a:off x="6562" y="472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2" name="Freeform 148"/>
            <p:cNvSpPr>
              <a:spLocks/>
            </p:cNvSpPr>
            <p:nvPr/>
          </p:nvSpPr>
          <p:spPr bwMode="auto">
            <a:xfrm>
              <a:off x="6562" y="472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3" name="Rectangle 149"/>
            <p:cNvSpPr>
              <a:spLocks noChangeArrowheads="1"/>
            </p:cNvSpPr>
            <p:nvPr/>
          </p:nvSpPr>
          <p:spPr bwMode="auto">
            <a:xfrm>
              <a:off x="7462" y="46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4" name="Freeform 150"/>
            <p:cNvSpPr>
              <a:spLocks/>
            </p:cNvSpPr>
            <p:nvPr/>
          </p:nvSpPr>
          <p:spPr bwMode="auto">
            <a:xfrm>
              <a:off x="7462" y="46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5" name="Rectangle 151"/>
            <p:cNvSpPr>
              <a:spLocks noChangeArrowheads="1"/>
            </p:cNvSpPr>
            <p:nvPr/>
          </p:nvSpPr>
          <p:spPr bwMode="auto">
            <a:xfrm>
              <a:off x="7522" y="526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6" name="Freeform 152"/>
            <p:cNvSpPr>
              <a:spLocks/>
            </p:cNvSpPr>
            <p:nvPr/>
          </p:nvSpPr>
          <p:spPr bwMode="auto">
            <a:xfrm>
              <a:off x="7522" y="526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7" name="Rectangle 153"/>
            <p:cNvSpPr>
              <a:spLocks noChangeArrowheads="1"/>
            </p:cNvSpPr>
            <p:nvPr/>
          </p:nvSpPr>
          <p:spPr bwMode="auto">
            <a:xfrm>
              <a:off x="8302" y="538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28" name="Freeform 154"/>
            <p:cNvSpPr>
              <a:spLocks/>
            </p:cNvSpPr>
            <p:nvPr/>
          </p:nvSpPr>
          <p:spPr bwMode="auto">
            <a:xfrm>
              <a:off x="8302" y="538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53329" name="Rectangle 155"/>
            <p:cNvSpPr>
              <a:spLocks noChangeArrowheads="1"/>
            </p:cNvSpPr>
            <p:nvPr/>
          </p:nvSpPr>
          <p:spPr bwMode="auto">
            <a:xfrm>
              <a:off x="8542" y="4843"/>
              <a:ext cx="300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s-ES" sz="1200">
                <a:latin typeface="Times New Roman" pitchFamily="18" charset="0"/>
                <a:cs typeface="Arial" charset="0"/>
              </a:endParaRPr>
            </a:p>
            <a:p>
              <a:endParaRPr lang="es-CO">
                <a:cs typeface="Arial" charset="0"/>
              </a:endParaRPr>
            </a:p>
          </p:txBody>
        </p:sp>
        <p:sp>
          <p:nvSpPr>
            <p:cNvPr id="53330" name="Freeform 156"/>
            <p:cNvSpPr>
              <a:spLocks/>
            </p:cNvSpPr>
            <p:nvPr/>
          </p:nvSpPr>
          <p:spPr bwMode="auto">
            <a:xfrm>
              <a:off x="8542" y="4843"/>
              <a:ext cx="298" cy="300"/>
            </a:xfrm>
            <a:custGeom>
              <a:avLst/>
              <a:gdLst>
                <a:gd name="T0" fmla="*/ 149 w 298"/>
                <a:gd name="T1" fmla="*/ 0 h 300"/>
                <a:gd name="T2" fmla="*/ 126 w 298"/>
                <a:gd name="T3" fmla="*/ 1 h 300"/>
                <a:gd name="T4" fmla="*/ 104 w 298"/>
                <a:gd name="T5" fmla="*/ 6 h 300"/>
                <a:gd name="T6" fmla="*/ 84 w 298"/>
                <a:gd name="T7" fmla="*/ 14 h 300"/>
                <a:gd name="T8" fmla="*/ 65 w 298"/>
                <a:gd name="T9" fmla="*/ 25 h 300"/>
                <a:gd name="T10" fmla="*/ 48 w 298"/>
                <a:gd name="T11" fmla="*/ 39 h 300"/>
                <a:gd name="T12" fmla="*/ 33 w 298"/>
                <a:gd name="T13" fmla="*/ 55 h 300"/>
                <a:gd name="T14" fmla="*/ 20 w 298"/>
                <a:gd name="T15" fmla="*/ 72 h 300"/>
                <a:gd name="T16" fmla="*/ 10 w 298"/>
                <a:gd name="T17" fmla="*/ 92 h 300"/>
                <a:gd name="T18" fmla="*/ 3 w 298"/>
                <a:gd name="T19" fmla="*/ 113 h 300"/>
                <a:gd name="T20" fmla="*/ 0 w 298"/>
                <a:gd name="T21" fmla="*/ 135 h 300"/>
                <a:gd name="T22" fmla="*/ 1 w 298"/>
                <a:gd name="T23" fmla="*/ 161 h 300"/>
                <a:gd name="T24" fmla="*/ 5 w 298"/>
                <a:gd name="T25" fmla="*/ 185 h 300"/>
                <a:gd name="T26" fmla="*/ 13 w 298"/>
                <a:gd name="T27" fmla="*/ 207 h 300"/>
                <a:gd name="T28" fmla="*/ 23 w 298"/>
                <a:gd name="T29" fmla="*/ 227 h 300"/>
                <a:gd name="T30" fmla="*/ 35 w 298"/>
                <a:gd name="T31" fmla="*/ 245 h 300"/>
                <a:gd name="T32" fmla="*/ 49 w 298"/>
                <a:gd name="T33" fmla="*/ 260 h 300"/>
                <a:gd name="T34" fmla="*/ 66 w 298"/>
                <a:gd name="T35" fmla="*/ 274 h 300"/>
                <a:gd name="T36" fmla="*/ 84 w 298"/>
                <a:gd name="T37" fmla="*/ 284 h 300"/>
                <a:gd name="T38" fmla="*/ 103 w 298"/>
                <a:gd name="T39" fmla="*/ 292 h 300"/>
                <a:gd name="T40" fmla="*/ 124 w 298"/>
                <a:gd name="T41" fmla="*/ 297 h 300"/>
                <a:gd name="T42" fmla="*/ 146 w 298"/>
                <a:gd name="T43" fmla="*/ 299 h 300"/>
                <a:gd name="T44" fmla="*/ 169 w 298"/>
                <a:gd name="T45" fmla="*/ 298 h 300"/>
                <a:gd name="T46" fmla="*/ 192 w 298"/>
                <a:gd name="T47" fmla="*/ 293 h 300"/>
                <a:gd name="T48" fmla="*/ 212 w 298"/>
                <a:gd name="T49" fmla="*/ 285 h 300"/>
                <a:gd name="T50" fmla="*/ 232 w 298"/>
                <a:gd name="T51" fmla="*/ 274 h 300"/>
                <a:gd name="T52" fmla="*/ 249 w 298"/>
                <a:gd name="T53" fmla="*/ 261 h 300"/>
                <a:gd name="T54" fmla="*/ 264 w 298"/>
                <a:gd name="T55" fmla="*/ 245 h 300"/>
                <a:gd name="T56" fmla="*/ 277 w 298"/>
                <a:gd name="T57" fmla="*/ 228 h 300"/>
                <a:gd name="T58" fmla="*/ 287 w 298"/>
                <a:gd name="T59" fmla="*/ 209 h 300"/>
                <a:gd name="T60" fmla="*/ 294 w 298"/>
                <a:gd name="T61" fmla="*/ 188 h 300"/>
                <a:gd name="T62" fmla="*/ 298 w 298"/>
                <a:gd name="T63" fmla="*/ 166 h 300"/>
                <a:gd name="T64" fmla="*/ 297 w 298"/>
                <a:gd name="T65" fmla="*/ 140 h 300"/>
                <a:gd name="T66" fmla="*/ 292 w 298"/>
                <a:gd name="T67" fmla="*/ 116 h 300"/>
                <a:gd name="T68" fmla="*/ 285 w 298"/>
                <a:gd name="T69" fmla="*/ 94 h 300"/>
                <a:gd name="T70" fmla="*/ 275 w 298"/>
                <a:gd name="T71" fmla="*/ 74 h 300"/>
                <a:gd name="T72" fmla="*/ 263 w 298"/>
                <a:gd name="T73" fmla="*/ 56 h 300"/>
                <a:gd name="T74" fmla="*/ 249 w 298"/>
                <a:gd name="T75" fmla="*/ 40 h 300"/>
                <a:gd name="T76" fmla="*/ 233 w 298"/>
                <a:gd name="T77" fmla="*/ 26 h 300"/>
                <a:gd name="T78" fmla="*/ 215 w 298"/>
                <a:gd name="T79" fmla="*/ 15 h 300"/>
                <a:gd name="T80" fmla="*/ 196 w 298"/>
                <a:gd name="T81" fmla="*/ 7 h 300"/>
                <a:gd name="T82" fmla="*/ 175 w 298"/>
                <a:gd name="T83" fmla="*/ 2 h 300"/>
                <a:gd name="T84" fmla="*/ 154 w 298"/>
                <a:gd name="T85" fmla="*/ 0 h 300"/>
                <a:gd name="T86" fmla="*/ 149 w 298"/>
                <a:gd name="T87" fmla="*/ 0 h 3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8"/>
                <a:gd name="T133" fmla="*/ 0 h 300"/>
                <a:gd name="T134" fmla="*/ 298 w 298"/>
                <a:gd name="T135" fmla="*/ 300 h 30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8" h="300">
                  <a:moveTo>
                    <a:pt x="149" y="0"/>
                  </a:moveTo>
                  <a:lnTo>
                    <a:pt x="126" y="1"/>
                  </a:lnTo>
                  <a:lnTo>
                    <a:pt x="104" y="6"/>
                  </a:lnTo>
                  <a:lnTo>
                    <a:pt x="84" y="14"/>
                  </a:lnTo>
                  <a:lnTo>
                    <a:pt x="65" y="25"/>
                  </a:lnTo>
                  <a:lnTo>
                    <a:pt x="48" y="39"/>
                  </a:lnTo>
                  <a:lnTo>
                    <a:pt x="33" y="55"/>
                  </a:lnTo>
                  <a:lnTo>
                    <a:pt x="20" y="72"/>
                  </a:lnTo>
                  <a:lnTo>
                    <a:pt x="10" y="92"/>
                  </a:lnTo>
                  <a:lnTo>
                    <a:pt x="3" y="113"/>
                  </a:lnTo>
                  <a:lnTo>
                    <a:pt x="0" y="135"/>
                  </a:lnTo>
                  <a:lnTo>
                    <a:pt x="1" y="161"/>
                  </a:lnTo>
                  <a:lnTo>
                    <a:pt x="5" y="185"/>
                  </a:lnTo>
                  <a:lnTo>
                    <a:pt x="13" y="207"/>
                  </a:lnTo>
                  <a:lnTo>
                    <a:pt x="23" y="227"/>
                  </a:lnTo>
                  <a:lnTo>
                    <a:pt x="35" y="245"/>
                  </a:lnTo>
                  <a:lnTo>
                    <a:pt x="49" y="260"/>
                  </a:lnTo>
                  <a:lnTo>
                    <a:pt x="66" y="274"/>
                  </a:lnTo>
                  <a:lnTo>
                    <a:pt x="84" y="284"/>
                  </a:lnTo>
                  <a:lnTo>
                    <a:pt x="103" y="292"/>
                  </a:lnTo>
                  <a:lnTo>
                    <a:pt x="124" y="297"/>
                  </a:lnTo>
                  <a:lnTo>
                    <a:pt x="146" y="299"/>
                  </a:lnTo>
                  <a:lnTo>
                    <a:pt x="169" y="298"/>
                  </a:lnTo>
                  <a:lnTo>
                    <a:pt x="192" y="293"/>
                  </a:lnTo>
                  <a:lnTo>
                    <a:pt x="212" y="285"/>
                  </a:lnTo>
                  <a:lnTo>
                    <a:pt x="232" y="274"/>
                  </a:lnTo>
                  <a:lnTo>
                    <a:pt x="249" y="261"/>
                  </a:lnTo>
                  <a:lnTo>
                    <a:pt x="264" y="245"/>
                  </a:lnTo>
                  <a:lnTo>
                    <a:pt x="277" y="228"/>
                  </a:lnTo>
                  <a:lnTo>
                    <a:pt x="287" y="209"/>
                  </a:lnTo>
                  <a:lnTo>
                    <a:pt x="294" y="188"/>
                  </a:lnTo>
                  <a:lnTo>
                    <a:pt x="298" y="166"/>
                  </a:lnTo>
                  <a:lnTo>
                    <a:pt x="297" y="140"/>
                  </a:lnTo>
                  <a:lnTo>
                    <a:pt x="292" y="116"/>
                  </a:lnTo>
                  <a:lnTo>
                    <a:pt x="285" y="94"/>
                  </a:lnTo>
                  <a:lnTo>
                    <a:pt x="275" y="74"/>
                  </a:lnTo>
                  <a:lnTo>
                    <a:pt x="263" y="56"/>
                  </a:lnTo>
                  <a:lnTo>
                    <a:pt x="249" y="40"/>
                  </a:lnTo>
                  <a:lnTo>
                    <a:pt x="233" y="26"/>
                  </a:lnTo>
                  <a:lnTo>
                    <a:pt x="215" y="15"/>
                  </a:lnTo>
                  <a:lnTo>
                    <a:pt x="196" y="7"/>
                  </a:lnTo>
                  <a:lnTo>
                    <a:pt x="175" y="2"/>
                  </a:lnTo>
                  <a:lnTo>
                    <a:pt x="154" y="0"/>
                  </a:lnTo>
                  <a:lnTo>
                    <a:pt x="149" y="0"/>
                  </a:lnTo>
                  <a:close/>
                </a:path>
              </a:pathLst>
            </a:custGeom>
            <a:noFill/>
            <a:ln w="4762">
              <a:solidFill>
                <a:srgbClr val="010101"/>
              </a:solidFill>
              <a:round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</p:grpSp>
      <p:pic>
        <p:nvPicPr>
          <p:cNvPr id="53267" name="Picture 1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421481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8" name="Picture 1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35768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9" name="Picture 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0" name="Picture 1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400050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1" name="Picture 1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28625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2" name="Picture 1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4143375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3" name="Picture 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4" name="Picture 1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21481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5" name="Picture 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4188" y="409575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8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457200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7" name="Picture 1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450056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857752" y="421481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43438" y="4071942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8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643306" y="414338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" name="Picture 168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868" y="450057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82" name="Text Box 108"/>
          <p:cNvSpPr txBox="1">
            <a:spLocks noChangeArrowheads="1"/>
          </p:cNvSpPr>
          <p:nvPr/>
        </p:nvSpPr>
        <p:spPr bwMode="auto">
          <a:xfrm rot="-5400000">
            <a:off x="928688" y="4214813"/>
            <a:ext cx="92868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indent="-457200">
              <a:lnSpc>
                <a:spcPct val="74000"/>
              </a:lnSpc>
            </a:pPr>
            <a:r>
              <a:rPr lang="es-ES" sz="1200" b="1">
                <a:latin typeface="Tahoma" pitchFamily="34" charset="0"/>
                <a:cs typeface="Arial" charset="0"/>
              </a:rPr>
              <a:t>OBJETOS</a:t>
            </a:r>
            <a:endParaRPr lang="es-CO" sz="1200">
              <a:cs typeface="Arial" charset="0"/>
            </a:endParaRPr>
          </a:p>
        </p:txBody>
      </p:sp>
      <p:sp>
        <p:nvSpPr>
          <p:cNvPr id="181" name="180 Cerrar llave"/>
          <p:cNvSpPr/>
          <p:nvPr/>
        </p:nvSpPr>
        <p:spPr>
          <a:xfrm>
            <a:off x="5643563" y="1714500"/>
            <a:ext cx="214312" cy="1643063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3284" name="181 CuadroTexto"/>
          <p:cNvSpPr txBox="1">
            <a:spLocks noChangeArrowheads="1"/>
          </p:cNvSpPr>
          <p:nvPr/>
        </p:nvSpPr>
        <p:spPr bwMode="auto">
          <a:xfrm>
            <a:off x="6072188" y="2286000"/>
            <a:ext cx="2143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chemeClr val="accent2"/>
                </a:solidFill>
              </a:rPr>
              <a:t>ESTRUCTURADA</a:t>
            </a:r>
          </a:p>
        </p:txBody>
      </p:sp>
      <p:sp>
        <p:nvSpPr>
          <p:cNvPr id="183" name="182 Cerrar llave"/>
          <p:cNvSpPr/>
          <p:nvPr/>
        </p:nvSpPr>
        <p:spPr>
          <a:xfrm>
            <a:off x="5715000" y="3857625"/>
            <a:ext cx="204788" cy="1000125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3286" name="183 CuadroTexto"/>
          <p:cNvSpPr txBox="1">
            <a:spLocks noChangeArrowheads="1"/>
          </p:cNvSpPr>
          <p:nvPr/>
        </p:nvSpPr>
        <p:spPr bwMode="auto">
          <a:xfrm>
            <a:off x="6143625" y="4090988"/>
            <a:ext cx="714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chemeClr val="accent2"/>
                </a:solidFill>
              </a:rPr>
              <a:t>OO</a:t>
            </a:r>
          </a:p>
        </p:txBody>
      </p:sp>
      <p:sp>
        <p:nvSpPr>
          <p:cNvPr id="180" name="17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A6437-C408-4CDF-8225-7CB168A2C181}" type="slidenum">
              <a:rPr lang="es-CO" smtClean="0"/>
              <a:pPr>
                <a:defRPr/>
              </a:pPr>
              <a:t>9</a:t>
            </a:fld>
            <a:endParaRPr lang="es-CO"/>
          </a:p>
        </p:txBody>
      </p:sp>
      <p:sp>
        <p:nvSpPr>
          <p:cNvPr id="53288" name="181 Marcador de pie de página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>
                <a:solidFill>
                  <a:srgbClr val="A7A399"/>
                </a:solidFill>
              </a:rPr>
              <a:t>Ing. Sonia Godoy Hortua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747</Words>
  <Application>Microsoft Office PowerPoint</Application>
  <PresentationFormat>Presentación en pantalla (4:3)</PresentationFormat>
  <Paragraphs>188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7_Mirador</vt:lpstr>
      <vt:lpstr>Aspecto</vt:lpstr>
      <vt:lpstr>Concurrencia</vt:lpstr>
      <vt:lpstr>1_Metro</vt:lpstr>
      <vt:lpstr>  Especificación de requerimientos </vt:lpstr>
      <vt:lpstr> Especificación de requerimientos</vt:lpstr>
      <vt:lpstr>Diapositiva 3</vt:lpstr>
      <vt:lpstr>COMPARACIONES</vt:lpstr>
      <vt:lpstr>Metodologías orientadas a procesos</vt:lpstr>
      <vt:lpstr>Metodologías orientadas datos</vt:lpstr>
      <vt:lpstr>Orientadas a objetos </vt:lpstr>
      <vt:lpstr> Metodologías Orientadas a objetos</vt:lpstr>
      <vt:lpstr>ESTRUCTURADA VS ORIENTADA A OBJETOS</vt:lpstr>
      <vt:lpstr>HERRAMIENTAS DE ESPECIFICACIÓN: MODELADO DE DATOS</vt:lpstr>
      <vt:lpstr>COMPONENTES </vt:lpstr>
      <vt:lpstr>DIAGRAMA ENTIDAD RELACIÓN</vt:lpstr>
      <vt:lpstr>Diapositiva 13</vt:lpstr>
      <vt:lpstr>Diapositiva 14</vt:lpstr>
      <vt:lpstr>Diapositiva 15</vt:lpstr>
      <vt:lpstr>Diapositiva 16</vt:lpstr>
      <vt:lpstr>TIPOS DE ATRIBUTOS</vt:lpstr>
      <vt:lpstr>CARDINALIDAD DE UNA RELACIÓN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ANALISIS ESTRUCTURADO</dc:title>
  <dc:creator>SONY</dc:creator>
  <cp:lastModifiedBy>SONY</cp:lastModifiedBy>
  <cp:revision>20</cp:revision>
  <dcterms:created xsi:type="dcterms:W3CDTF">2010-09-29T03:50:27Z</dcterms:created>
  <dcterms:modified xsi:type="dcterms:W3CDTF">2011-03-07T04:29:42Z</dcterms:modified>
</cp:coreProperties>
</file>