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77" r:id="rId4"/>
    <p:sldId id="258" r:id="rId5"/>
    <p:sldId id="260" r:id="rId6"/>
    <p:sldId id="271" r:id="rId7"/>
    <p:sldId id="272" r:id="rId8"/>
    <p:sldId id="273" r:id="rId9"/>
    <p:sldId id="274" r:id="rId10"/>
    <p:sldId id="263" r:id="rId11"/>
    <p:sldId id="261" r:id="rId12"/>
    <p:sldId id="262" r:id="rId13"/>
    <p:sldId id="275" r:id="rId14"/>
    <p:sldId id="267" r:id="rId15"/>
    <p:sldId id="265" r:id="rId16"/>
    <p:sldId id="264" r:id="rId17"/>
    <p:sldId id="276" r:id="rId18"/>
    <p:sldId id="266" r:id="rId1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F50D9A-30D2-4C50-AD7D-979BA08ADFC9}" type="datetime1">
              <a:rPr lang="es-CO"/>
              <a:pPr>
                <a:defRPr/>
              </a:pPr>
              <a:t>29/09/2011</a:t>
            </a:fld>
            <a:endParaRPr lang="es-CO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4262-26D5-4E56-96AA-A8DC46276C0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CA6E5C-0E41-474F-B1F3-30B63FFE28D5}" type="datetime1">
              <a:rPr lang="es-CO"/>
              <a:pPr>
                <a:defRPr/>
              </a:pPr>
              <a:t>29/09/2011</a:t>
            </a:fld>
            <a:endParaRPr lang="es-CO"/>
          </a:p>
        </p:txBody>
      </p:sp>
      <p:sp>
        <p:nvSpPr>
          <p:cNvPr id="12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688E-DF3C-41A8-849D-27DA5805DE3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13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mtClean="0">
                <a:latin typeface="Century Schoolbook" pitchFamily="18" charset="0"/>
              </a:defRPr>
            </a:lvl1pPr>
          </a:lstStyle>
          <a:p>
            <a:pPr>
              <a:defRPr/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07823C1E-702A-4186-B59B-04CFB4BCD48E}" type="datetime1">
              <a:rPr lang="es-CO"/>
              <a:pPr>
                <a:defRPr/>
              </a:pPr>
              <a:t>29/09/2011</a:t>
            </a:fld>
            <a:endParaRPr lang="es-CO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4929188" y="6473825"/>
            <a:ext cx="3657600" cy="384175"/>
          </a:xfrm>
        </p:spPr>
        <p:txBody>
          <a:bodyPr/>
          <a:lstStyle>
            <a:lvl1pPr algn="r"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 dirty="0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A2A87-A7E9-49BC-A054-9489871243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BF133C-7050-412E-8704-19B7B9FCF2B9}" type="datetime1">
              <a:rPr lang="es-CO"/>
              <a:pPr>
                <a:defRPr/>
              </a:pPr>
              <a:t>29/09/2011</a:t>
            </a:fld>
            <a:endParaRPr lang="es-CO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174EC-384A-4DE7-8656-5E9FC9DA444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1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C72196-590D-4FF5-B29C-3EC49FD1814D}" type="datetime1">
              <a:rPr lang="es-CO"/>
              <a:pPr>
                <a:defRPr/>
              </a:pPr>
              <a:t>29/09/2011</a:t>
            </a:fld>
            <a:endParaRPr lang="es-CO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43E4-FE10-442A-AD43-1F091DF0D16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9F7B9D-3FF3-4615-8167-5A39F896FE00}" type="datetime1">
              <a:rPr lang="es-CO"/>
              <a:pPr>
                <a:defRPr/>
              </a:pPr>
              <a:t>29/09/2011</a:t>
            </a:fld>
            <a:endParaRPr lang="es-CO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DC3-F085-4B09-9A97-A7F36CB9977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16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7AB22B57-0BC5-4357-B25E-39A30CDDC5CB}" type="datetime1">
              <a:rPr lang="es-CO"/>
              <a:pPr>
                <a:defRPr/>
              </a:pPr>
              <a:t>29/09/2011</a:t>
            </a:fld>
            <a:endParaRPr lang="es-CO"/>
          </a:p>
        </p:txBody>
      </p:sp>
      <p:sp>
        <p:nvSpPr>
          <p:cNvPr id="25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BCABE45-9EEB-4BE4-9086-77BA236B76B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26" name="20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019180"/>
          </a:xfrm>
        </p:spPr>
        <p:txBody>
          <a:bodyPr/>
          <a:lstStyle/>
          <a:p>
            <a:pPr algn="ctr"/>
            <a:r>
              <a:rPr lang="es-CO" dirty="0" smtClean="0"/>
              <a:t>MODELADO DE PROCESOS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CO" sz="2000" dirty="0" smtClean="0"/>
              <a:t>Diagramas de Flujo de Datos</a:t>
            </a:r>
            <a:r>
              <a:rPr lang="es-CO" sz="2000" i="1" dirty="0" smtClean="0"/>
              <a:t> (DFD) </a:t>
            </a:r>
          </a:p>
          <a:p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84262-26D5-4E56-96AA-A8DC46276C0F}" type="slidenum">
              <a:rPr lang="es-CO" smtClean="0"/>
              <a:pPr>
                <a:defRPr/>
              </a:pPr>
              <a:t>1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es-CO" dirty="0" smtClean="0"/>
              <a:t>TIPOS DE NIVELES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62" y="1357298"/>
            <a:ext cx="6994080" cy="4837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EJEMPLOS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7554" y="714356"/>
            <a:ext cx="50577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00306"/>
            <a:ext cx="66389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5429288" cy="2651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138237"/>
            <a:ext cx="6143668" cy="371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13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478449"/>
            <a:ext cx="7500990" cy="570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es-CO" dirty="0" smtClean="0"/>
              <a:t>EJEMPLO: DIAGRAMA DE CONTEXTO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14380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es-CO" dirty="0" smtClean="0"/>
              <a:t>DICCIONARIO DE DATOS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901014" cy="5616720"/>
          </a:xfrm>
        </p:spPr>
        <p:txBody>
          <a:bodyPr/>
          <a:lstStyle/>
          <a:p>
            <a:pPr algn="just"/>
            <a:r>
              <a:rPr lang="es-CO" dirty="0" smtClean="0"/>
              <a:t>Lista organizada de todos los datos utilizados por el sistema, con definiciones precisas y rigurosas, para que cliente y analista tengan una visión común de todos los flujos y almacenes.</a:t>
            </a:r>
          </a:p>
          <a:p>
            <a:endParaRPr lang="es-CO" sz="1600" b="1" dirty="0" smtClean="0">
              <a:solidFill>
                <a:srgbClr val="000000"/>
              </a:solidFill>
              <a:latin typeface="Tahoma"/>
            </a:endParaRPr>
          </a:p>
          <a:p>
            <a:r>
              <a:rPr lang="es-CO" sz="1600" b="1" dirty="0" smtClean="0">
                <a:solidFill>
                  <a:srgbClr val="000000"/>
                </a:solidFill>
                <a:latin typeface="Tahoma"/>
              </a:rPr>
              <a:t>CONSTRUCCIÓN</a:t>
            </a:r>
          </a:p>
          <a:p>
            <a:pPr lvl="1"/>
            <a:r>
              <a:rPr lang="es-CO" sz="1800" dirty="0" smtClean="0">
                <a:solidFill>
                  <a:srgbClr val="000000"/>
                </a:solidFill>
                <a:latin typeface="Tahoma"/>
              </a:rPr>
              <a:t>Describir el significado de los flujos y almacenes que aparecen en los </a:t>
            </a:r>
            <a:r>
              <a:rPr lang="es-CO" sz="1800" dirty="0" err="1" smtClean="0">
                <a:solidFill>
                  <a:srgbClr val="000000"/>
                </a:solidFill>
                <a:latin typeface="Tahoma"/>
              </a:rPr>
              <a:t>DFDs</a:t>
            </a:r>
            <a:endParaRPr lang="es-CO" sz="1800" dirty="0" smtClean="0">
              <a:solidFill>
                <a:srgbClr val="000000"/>
              </a:solidFill>
              <a:latin typeface="Tahoma"/>
            </a:endParaRPr>
          </a:p>
          <a:p>
            <a:pPr lvl="1"/>
            <a:r>
              <a:rPr lang="es-CO" sz="1800" dirty="0" smtClean="0">
                <a:solidFill>
                  <a:srgbClr val="000000"/>
                </a:solidFill>
                <a:latin typeface="Tahoma"/>
              </a:rPr>
              <a:t>Describir la composición de paquetes de datos que se mueven a lo largo de los flujos</a:t>
            </a:r>
          </a:p>
          <a:p>
            <a:pPr lvl="1"/>
            <a:r>
              <a:rPr lang="es-CO" sz="1800" dirty="0" smtClean="0">
                <a:solidFill>
                  <a:srgbClr val="000000"/>
                </a:solidFill>
                <a:latin typeface="Tahoma"/>
              </a:rPr>
              <a:t>Describir la composición de paquetes de datos en los almacenes</a:t>
            </a:r>
          </a:p>
          <a:p>
            <a:pPr lvl="1"/>
            <a:r>
              <a:rPr lang="es-CO" sz="1800" dirty="0" smtClean="0">
                <a:solidFill>
                  <a:srgbClr val="000000"/>
                </a:solidFill>
                <a:latin typeface="Tahoma"/>
              </a:rPr>
              <a:t>Especificar los valores y unidades relevantes de piezas elementales de información en los flujos de datos y en los almacenes de datos</a:t>
            </a:r>
          </a:p>
          <a:p>
            <a:pPr lvl="1"/>
            <a:r>
              <a:rPr lang="es-CO" sz="1800" dirty="0" smtClean="0">
                <a:solidFill>
                  <a:srgbClr val="000000"/>
                </a:solidFill>
                <a:latin typeface="Tahoma"/>
              </a:rPr>
              <a:t>En definitiva una entrada del diccionario se realiza cuando se identifica un elemento, y puede ser o un flujo de datos, o un almacén o un dato elemental</a:t>
            </a:r>
          </a:p>
          <a:p>
            <a:pPr lvl="2"/>
            <a:r>
              <a:rPr lang="es-CO" sz="1800" dirty="0" smtClean="0">
                <a:solidFill>
                  <a:srgbClr val="000000"/>
                </a:solidFill>
                <a:latin typeface="Tahoma"/>
              </a:rPr>
              <a:t>Las entradas deben ser únicas para cada componente del DFD</a:t>
            </a:r>
            <a:endParaRPr lang="es-CO" sz="1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15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REPRESENTACION DE UN DICCIONARIO DE DATOS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16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428596" y="1785926"/>
          <a:ext cx="7929618" cy="3929090"/>
        </p:xfrm>
        <a:graphic>
          <a:graphicData uri="http://schemas.openxmlformats.org/presentationml/2006/ole">
            <p:oleObj spid="_x0000_s5125" name="Documento" r:id="rId3" imgW="5492981" imgH="267568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es-CO" dirty="0" smtClean="0"/>
              <a:t>DICCIONARIO DE DATOS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17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3576" y="1214422"/>
            <a:ext cx="7138454" cy="525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Ejemplos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043890" cy="5402406"/>
          </a:xfrm>
        </p:spPr>
        <p:txBody>
          <a:bodyPr/>
          <a:lstStyle/>
          <a:p>
            <a:r>
              <a:rPr lang="es-CO" sz="1800" dirty="0" smtClean="0"/>
              <a:t>Detalles-Autor = título de cortesía + nombre + apellido + domicilio+ ciudad + código postal + (país) + número teléfono</a:t>
            </a:r>
          </a:p>
          <a:p>
            <a:r>
              <a:rPr lang="pt-BR" sz="1800" dirty="0" smtClean="0"/>
              <a:t>Título de cortesia = [D. | </a:t>
            </a:r>
            <a:r>
              <a:rPr lang="pt-BR" sz="1800" dirty="0" err="1" smtClean="0"/>
              <a:t>Dña</a:t>
            </a:r>
            <a:r>
              <a:rPr lang="pt-BR" sz="1800" dirty="0" smtClean="0"/>
              <a:t>. | Dr.]</a:t>
            </a:r>
          </a:p>
          <a:p>
            <a:r>
              <a:rPr lang="es-CO" sz="1800" dirty="0" smtClean="0"/>
              <a:t>Peso = *Peso del recluta al comenzar el servicio militar*</a:t>
            </a:r>
          </a:p>
          <a:p>
            <a:pPr>
              <a:buNone/>
            </a:pPr>
            <a:r>
              <a:rPr lang="es-CO" sz="1800" dirty="0" smtClean="0"/>
              <a:t>                *Unidades: Kg; Intervalo permitido: 40 – 130*</a:t>
            </a:r>
          </a:p>
          <a:p>
            <a:r>
              <a:rPr lang="es-CO" sz="1800" dirty="0" smtClean="0"/>
              <a:t>Primer Apellido = *Primer apellido del cliente*</a:t>
            </a:r>
          </a:p>
          <a:p>
            <a:pPr>
              <a:buNone/>
            </a:pPr>
            <a:r>
              <a:rPr lang="es-CO" sz="1800" dirty="0" smtClean="0"/>
              <a:t>                                  {carácter válido}</a:t>
            </a:r>
          </a:p>
          <a:p>
            <a:r>
              <a:rPr lang="pt-BR" sz="1800" dirty="0" smtClean="0"/>
              <a:t>Caráter Válido = [A-Z | a-z | 0-9 | ‘ | - | </a:t>
            </a:r>
            <a:r>
              <a:rPr lang="pt-BR" sz="1800" dirty="0" err="1" smtClean="0"/>
              <a:t>|</a:t>
            </a:r>
            <a:r>
              <a:rPr lang="pt-BR" sz="1800" dirty="0" smtClean="0"/>
              <a:t>]</a:t>
            </a:r>
          </a:p>
          <a:p>
            <a:r>
              <a:rPr lang="es-CO" sz="1800" dirty="0" smtClean="0"/>
              <a:t>Sexo = *Valores: [M | F]*</a:t>
            </a:r>
          </a:p>
          <a:p>
            <a:r>
              <a:rPr lang="es-CO" sz="1800" dirty="0" smtClean="0"/>
              <a:t>Teléfono = (teléfono particular) + (teléfono trabajo)</a:t>
            </a:r>
          </a:p>
          <a:p>
            <a:r>
              <a:rPr lang="es-CO" sz="1800" dirty="0" smtClean="0"/>
              <a:t>Tipo cliente = [Gobierno | Industria | Universidad | Otro]</a:t>
            </a:r>
          </a:p>
          <a:p>
            <a:r>
              <a:rPr lang="es-CO" sz="1800" dirty="0" smtClean="0"/>
              <a:t>Vendedor = @Identificador + nombre</a:t>
            </a:r>
          </a:p>
          <a:p>
            <a:r>
              <a:rPr lang="es-CO" sz="1800" dirty="0" smtClean="0"/>
              <a:t>Artículo = *Artículos del mismo tipo en el mismo almacén*</a:t>
            </a:r>
          </a:p>
          <a:p>
            <a:pPr>
              <a:buNone/>
            </a:pPr>
            <a:r>
              <a:rPr lang="es-CO" sz="1800" dirty="0" smtClean="0"/>
              <a:t>     @clave-artículo + @identificador-almacén + unidades</a:t>
            </a:r>
            <a:endParaRPr lang="es-CO" sz="1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18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i="1" dirty="0" smtClean="0"/>
              <a:t>Diagramas de flujo de datos (DFD) </a:t>
            </a:r>
            <a:br>
              <a:rPr lang="es-CO" i="1" dirty="0" smtClean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CO" dirty="0" smtClean="0"/>
              <a:t>Representación gráfica de un sistema que ilustra cómo fluyen los datos a través de distintos procesos. </a:t>
            </a:r>
          </a:p>
          <a:p>
            <a:pPr algn="just"/>
            <a:endParaRPr lang="es-CO" dirty="0" smtClean="0"/>
          </a:p>
          <a:p>
            <a:pPr algn="just"/>
            <a:r>
              <a:rPr lang="es-CO" dirty="0" smtClean="0"/>
              <a:t>Los </a:t>
            </a:r>
            <a:r>
              <a:rPr lang="es-CO" dirty="0" err="1" smtClean="0"/>
              <a:t>DFDs</a:t>
            </a:r>
            <a:r>
              <a:rPr lang="es-CO" dirty="0" smtClean="0"/>
              <a:t> se realizan a distintos niveles de abstracción, detallando procesos concretos que aparecen como elementos simples en </a:t>
            </a:r>
            <a:r>
              <a:rPr lang="es-CO" dirty="0" err="1" smtClean="0"/>
              <a:t>DFDs</a:t>
            </a:r>
            <a:r>
              <a:rPr lang="es-CO" dirty="0" smtClean="0"/>
              <a:t> de nivel 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es-CO" dirty="0" smtClean="0"/>
              <a:t>PROPOSITOS DFD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7829576" cy="4873752"/>
          </a:xfrm>
        </p:spPr>
        <p:txBody>
          <a:bodyPr/>
          <a:lstStyle/>
          <a:p>
            <a:pPr algn="just">
              <a:buNone/>
            </a:pPr>
            <a:r>
              <a:rPr lang="es-CO" dirty="0" smtClean="0"/>
              <a:t>El </a:t>
            </a:r>
            <a:r>
              <a:rPr lang="es-CO" dirty="0" smtClean="0"/>
              <a:t>propósito de un Diagrama de Flujo de Datos (</a:t>
            </a:r>
            <a:r>
              <a:rPr lang="es-CO" dirty="0" smtClean="0"/>
              <a:t>DFD) es </a:t>
            </a:r>
            <a:r>
              <a:rPr lang="es-CO" dirty="0" smtClean="0"/>
              <a:t>mostrar, para un cierto sistema o subsistema</a:t>
            </a:r>
            <a:r>
              <a:rPr lang="es-CO" dirty="0" smtClean="0"/>
              <a:t>:</a:t>
            </a:r>
          </a:p>
          <a:p>
            <a:pPr>
              <a:buNone/>
            </a:pPr>
            <a:endParaRPr lang="es-CO" dirty="0" smtClean="0"/>
          </a:p>
          <a:p>
            <a:r>
              <a:rPr lang="es-CO" dirty="0" smtClean="0"/>
              <a:t>Cuáles </a:t>
            </a:r>
            <a:r>
              <a:rPr lang="es-CO" dirty="0" smtClean="0"/>
              <a:t>son los límites del sistema</a:t>
            </a:r>
          </a:p>
          <a:p>
            <a:r>
              <a:rPr lang="es-CO" dirty="0" smtClean="0"/>
              <a:t>De </a:t>
            </a:r>
            <a:r>
              <a:rPr lang="es-CO" dirty="0" smtClean="0"/>
              <a:t>dónde vienen los datos</a:t>
            </a:r>
          </a:p>
          <a:p>
            <a:r>
              <a:rPr lang="es-CO" dirty="0" smtClean="0"/>
              <a:t>A </a:t>
            </a:r>
            <a:r>
              <a:rPr lang="es-CO" dirty="0" smtClean="0"/>
              <a:t>dónde van los datos cuando dejan el sistema</a:t>
            </a:r>
          </a:p>
          <a:p>
            <a:r>
              <a:rPr lang="es-CO" dirty="0" smtClean="0"/>
              <a:t>Dónde </a:t>
            </a:r>
            <a:r>
              <a:rPr lang="es-CO" dirty="0" smtClean="0"/>
              <a:t>se almacenan los datos</a:t>
            </a:r>
          </a:p>
          <a:p>
            <a:r>
              <a:rPr lang="es-CO" dirty="0" smtClean="0"/>
              <a:t>Qué </a:t>
            </a:r>
            <a:r>
              <a:rPr lang="es-CO" dirty="0" smtClean="0"/>
              <a:t>procesos transforman los datos y</a:t>
            </a:r>
          </a:p>
          <a:p>
            <a:r>
              <a:rPr lang="es-CO" dirty="0" smtClean="0"/>
              <a:t>Las </a:t>
            </a:r>
            <a:r>
              <a:rPr lang="es-CO" dirty="0" smtClean="0"/>
              <a:t>interacciones entre los procesos y los depósitos de datos</a:t>
            </a:r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3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714380"/>
          </a:xfrm>
        </p:spPr>
        <p:txBody>
          <a:bodyPr/>
          <a:lstStyle/>
          <a:p>
            <a:r>
              <a:rPr lang="es-CO" dirty="0" smtClean="0"/>
              <a:t>COMPONENTES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829576" cy="5616720"/>
          </a:xfrm>
        </p:spPr>
        <p:txBody>
          <a:bodyPr/>
          <a:lstStyle/>
          <a:p>
            <a:pPr>
              <a:buNone/>
            </a:pPr>
            <a:endParaRPr lang="es-CO" dirty="0" smtClean="0"/>
          </a:p>
          <a:p>
            <a:r>
              <a:rPr lang="es-CO" b="1" dirty="0" smtClean="0"/>
              <a:t>Entidades externas: </a:t>
            </a:r>
            <a:endParaRPr lang="es-CO" sz="2000" dirty="0" smtClean="0">
              <a:solidFill>
                <a:srgbClr val="000000"/>
              </a:solidFill>
              <a:latin typeface="Times New Roman"/>
            </a:endParaRPr>
          </a:p>
          <a:p>
            <a:pPr lvl="1" algn="just"/>
            <a:r>
              <a:rPr lang="es-CO" sz="1800" dirty="0" smtClean="0"/>
              <a:t>Emiten o reciben la información que fluye a través de las interfaces externas del sistema (</a:t>
            </a:r>
            <a:r>
              <a:rPr lang="es-CO" sz="1800" dirty="0" err="1" smtClean="0"/>
              <a:t>vg</a:t>
            </a:r>
            <a:r>
              <a:rPr lang="es-CO" sz="1800" dirty="0" smtClean="0"/>
              <a:t>: usuarios). </a:t>
            </a:r>
          </a:p>
          <a:p>
            <a:r>
              <a:rPr lang="es-CO" b="1" dirty="0" smtClean="0"/>
              <a:t>Flujos de datos :</a:t>
            </a:r>
            <a:endParaRPr lang="es-CO" dirty="0" smtClean="0"/>
          </a:p>
          <a:p>
            <a:pPr lvl="1" algn="just"/>
            <a:r>
              <a:rPr lang="es-CO" sz="1800" dirty="0" smtClean="0"/>
              <a:t>Indican el flujo de información a través del sistema </a:t>
            </a:r>
          </a:p>
          <a:p>
            <a:endParaRPr lang="es-CO" b="1" dirty="0" smtClean="0"/>
          </a:p>
          <a:p>
            <a:r>
              <a:rPr lang="es-CO" b="1" dirty="0" smtClean="0"/>
              <a:t>Procesos o actividades:</a:t>
            </a:r>
          </a:p>
          <a:p>
            <a:pPr lvl="1" algn="just"/>
            <a:r>
              <a:rPr lang="es-CO" sz="1800" dirty="0" smtClean="0"/>
              <a:t>Transforman la información que les llega a través de los flujos de datos de entrada en la información que sale a través de los flujos de datos de salida </a:t>
            </a:r>
          </a:p>
          <a:p>
            <a:r>
              <a:rPr lang="es-CO" b="1" dirty="0" smtClean="0"/>
              <a:t>Almacenes de datos: </a:t>
            </a:r>
          </a:p>
          <a:p>
            <a:endParaRPr lang="es-CO" b="1" dirty="0" smtClean="0"/>
          </a:p>
          <a:p>
            <a:pPr lvl="1" algn="just"/>
            <a:r>
              <a:rPr lang="es-CO" sz="1800" dirty="0" smtClean="0"/>
              <a:t>Lugares donde se guardan los datos para su procesamiento posterior </a:t>
            </a:r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sp>
        <p:nvSpPr>
          <p:cNvPr id="8" name="7 Proceso"/>
          <p:cNvSpPr/>
          <p:nvPr/>
        </p:nvSpPr>
        <p:spPr>
          <a:xfrm>
            <a:off x="5500694" y="928670"/>
            <a:ext cx="1643074" cy="785818"/>
          </a:xfrm>
          <a:prstGeom prst="flowChartProces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Elipse"/>
          <p:cNvSpPr/>
          <p:nvPr/>
        </p:nvSpPr>
        <p:spPr>
          <a:xfrm>
            <a:off x="6357950" y="2643182"/>
            <a:ext cx="1571636" cy="135732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PROCESO</a:t>
            </a:r>
            <a:endParaRPr lang="es-CO" sz="1400" dirty="0"/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3571868" y="2571744"/>
            <a:ext cx="221457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429124" y="5000636"/>
            <a:ext cx="2071702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4429124" y="5429264"/>
            <a:ext cx="2071702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es-CO" dirty="0" smtClean="0"/>
              <a:t>MODELO CONTEXTUAL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5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608900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es-CO" b="1" dirty="0" smtClean="0"/>
              <a:t>DFD : Construcción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357158" y="1071546"/>
            <a:ext cx="7858180" cy="5429288"/>
          </a:xfrm>
        </p:spPr>
        <p:txBody>
          <a:bodyPr/>
          <a:lstStyle/>
          <a:p>
            <a:r>
              <a:rPr lang="es-CO" sz="2000" dirty="0" smtClean="0"/>
              <a:t>Representar </a:t>
            </a:r>
            <a:r>
              <a:rPr lang="es-CO" sz="2000" dirty="0" smtClean="0"/>
              <a:t>el diagrama de contexto.</a:t>
            </a:r>
          </a:p>
          <a:p>
            <a:r>
              <a:rPr lang="es-CO" sz="2000" dirty="0" smtClean="0"/>
              <a:t>Representar </a:t>
            </a:r>
            <a:r>
              <a:rPr lang="es-CO" sz="2000" dirty="0" smtClean="0"/>
              <a:t>el DFD de primer nivel, indicando </a:t>
            </a:r>
            <a:r>
              <a:rPr lang="es-CO" sz="2000" dirty="0" smtClean="0"/>
              <a:t>los distintos </a:t>
            </a:r>
            <a:r>
              <a:rPr lang="es-CO" sz="2000" dirty="0" smtClean="0"/>
              <a:t>subsistemas funcionales en que </a:t>
            </a:r>
            <a:r>
              <a:rPr lang="es-CO" sz="2000" dirty="0" smtClean="0"/>
              <a:t>se descompone </a:t>
            </a:r>
            <a:r>
              <a:rPr lang="es-CO" sz="2000" dirty="0" smtClean="0"/>
              <a:t>nuestro sistema.</a:t>
            </a:r>
          </a:p>
          <a:p>
            <a:r>
              <a:rPr lang="es-CO" sz="2000" dirty="0" smtClean="0"/>
              <a:t>Descomponer </a:t>
            </a:r>
            <a:r>
              <a:rPr lang="es-CO" sz="2000" dirty="0" smtClean="0"/>
              <a:t>cada uno de los procesos </a:t>
            </a:r>
            <a:r>
              <a:rPr lang="es-CO" sz="2000" dirty="0" smtClean="0"/>
              <a:t>que aparecen </a:t>
            </a:r>
            <a:r>
              <a:rPr lang="es-CO" sz="2000" dirty="0" smtClean="0"/>
              <a:t>en el DFD de primer nivel, hasta llegar a </a:t>
            </a:r>
            <a:r>
              <a:rPr lang="es-CO" sz="2000" dirty="0" smtClean="0"/>
              <a:t>un nivel </a:t>
            </a:r>
            <a:r>
              <a:rPr lang="es-CO" sz="2000" dirty="0" smtClean="0"/>
              <a:t>suficiente de detalle.</a:t>
            </a:r>
          </a:p>
          <a:p>
            <a:r>
              <a:rPr lang="es-CO" sz="2000" dirty="0" smtClean="0"/>
              <a:t>Se </a:t>
            </a:r>
            <a:r>
              <a:rPr lang="es-CO" sz="2000" dirty="0" smtClean="0"/>
              <a:t>recomienda el utilizar cuatro niveles </a:t>
            </a:r>
            <a:r>
              <a:rPr lang="es-CO" sz="2000" dirty="0" smtClean="0"/>
              <a:t>de descomposición </a:t>
            </a:r>
            <a:r>
              <a:rPr lang="es-CO" sz="2000" dirty="0" smtClean="0"/>
              <a:t>de diagramas.</a:t>
            </a:r>
          </a:p>
          <a:p>
            <a:pPr lvl="1"/>
            <a:r>
              <a:rPr lang="es-CO" sz="2000" dirty="0" smtClean="0"/>
              <a:t>Nivel 0: Diagrama de contexto</a:t>
            </a:r>
          </a:p>
          <a:p>
            <a:pPr lvl="1"/>
            <a:r>
              <a:rPr lang="es-CO" sz="2000" dirty="0" smtClean="0"/>
              <a:t>Nivel 1: Subsistemas</a:t>
            </a:r>
          </a:p>
          <a:p>
            <a:pPr lvl="1"/>
            <a:r>
              <a:rPr lang="es-CO" sz="2000" dirty="0" smtClean="0"/>
              <a:t>Nivel 2: Funciones de cada subsistema</a:t>
            </a:r>
          </a:p>
          <a:p>
            <a:pPr lvl="1"/>
            <a:r>
              <a:rPr lang="es-CO" sz="2000" dirty="0" smtClean="0"/>
              <a:t>Nivel 3: </a:t>
            </a:r>
            <a:r>
              <a:rPr lang="es-CO" sz="2000" dirty="0" err="1" smtClean="0"/>
              <a:t>Subfunciones</a:t>
            </a:r>
            <a:r>
              <a:rPr lang="es-CO" sz="2000" dirty="0" smtClean="0"/>
              <a:t> asociadas</a:t>
            </a:r>
          </a:p>
          <a:p>
            <a:pPr lvl="1"/>
            <a:r>
              <a:rPr lang="es-CO" sz="2000" dirty="0" smtClean="0"/>
              <a:t>Nivel 4: Procesos necesarios para el tratamiento de cada </a:t>
            </a:r>
            <a:r>
              <a:rPr lang="es-CO" sz="2000" dirty="0" err="1" smtClean="0"/>
              <a:t>subfunción</a:t>
            </a:r>
            <a:endParaRPr lang="es-CO" sz="20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es-CO" dirty="0" smtClean="0"/>
              <a:t>DFD: DIAGRAMA DE CONTEXTO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7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5" y="1338998"/>
            <a:ext cx="6929486" cy="5199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es-CO" dirty="0" smtClean="0"/>
              <a:t>DIAGRAMA DE 1° NIVEL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8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1018" y="928669"/>
            <a:ext cx="7562882" cy="572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DIAGRAMA DE 2° NIVEL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9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5232" y="928670"/>
            <a:ext cx="7363239" cy="554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7_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Mirado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735</Words>
  <Application>Microsoft Office PowerPoint</Application>
  <PresentationFormat>Presentación en pantalla (4:3)</PresentationFormat>
  <Paragraphs>107</Paragraphs>
  <Slides>18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0" baseType="lpstr">
      <vt:lpstr>7_Mirador</vt:lpstr>
      <vt:lpstr>Documento</vt:lpstr>
      <vt:lpstr>MODELADO DE PROCESOS</vt:lpstr>
      <vt:lpstr>Diagramas de flujo de datos (DFD)  </vt:lpstr>
      <vt:lpstr>PROPOSITOS DFD</vt:lpstr>
      <vt:lpstr>COMPONENTES </vt:lpstr>
      <vt:lpstr>MODELO CONTEXTUAL</vt:lpstr>
      <vt:lpstr>DFD : Construcción</vt:lpstr>
      <vt:lpstr>DFD: DIAGRAMA DE CONTEXTO</vt:lpstr>
      <vt:lpstr>DIAGRAMA DE 1° NIVEL</vt:lpstr>
      <vt:lpstr>DIAGRAMA DE 2° NIVEL</vt:lpstr>
      <vt:lpstr>TIPOS DE NIVELES</vt:lpstr>
      <vt:lpstr>EJEMPLOS</vt:lpstr>
      <vt:lpstr>Diapositiva 12</vt:lpstr>
      <vt:lpstr>Diapositiva 13</vt:lpstr>
      <vt:lpstr>EJEMPLO: DIAGRAMA DE CONTEXTO</vt:lpstr>
      <vt:lpstr>DICCIONARIO DE DATOS</vt:lpstr>
      <vt:lpstr>REPRESENTACION DE UN DICCIONARIO DE DATOS</vt:lpstr>
      <vt:lpstr>DICCIONARIO DE DATOS</vt:lpstr>
      <vt:lpstr>Ejemplos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MODELADO DE PROCESOS</dc:title>
  <dc:creator>SONY</dc:creator>
  <cp:lastModifiedBy>SONY</cp:lastModifiedBy>
  <cp:revision>39</cp:revision>
  <dcterms:created xsi:type="dcterms:W3CDTF">2011-04-10T23:19:21Z</dcterms:created>
  <dcterms:modified xsi:type="dcterms:W3CDTF">2011-09-29T21:01:37Z</dcterms:modified>
</cp:coreProperties>
</file>