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56" r:id="rId3"/>
    <p:sldId id="257" r:id="rId4"/>
    <p:sldId id="261" r:id="rId5"/>
    <p:sldId id="265" r:id="rId6"/>
    <p:sldId id="266" r:id="rId7"/>
    <p:sldId id="269" r:id="rId8"/>
    <p:sldId id="270" r:id="rId9"/>
    <p:sldId id="277" r:id="rId10"/>
    <p:sldId id="271" r:id="rId11"/>
    <p:sldId id="262" r:id="rId12"/>
    <p:sldId id="263" r:id="rId13"/>
    <p:sldId id="264" r:id="rId14"/>
    <p:sldId id="272" r:id="rId15"/>
    <p:sldId id="273" r:id="rId16"/>
    <p:sldId id="275" r:id="rId17"/>
    <p:sldId id="276" r:id="rId18"/>
    <p:sldId id="274" r:id="rId1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0" d="100"/>
          <a:sy n="50" d="100"/>
        </p:scale>
        <p:origin x="-1013"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39EA37-983C-4205-B8B9-D0427FD1A548}" type="datetimeFigureOut">
              <a:rPr lang="es-CO" smtClean="0"/>
              <a:t>26/10/2012</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435CE3-9FE2-4746-A3B2-167214C8DEEB}" type="slidenum">
              <a:rPr lang="es-CO" smtClean="0"/>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208899" name="Rectangle 3"/>
          <p:cNvSpPr>
            <a:spLocks noChangeArrowheads="1"/>
          </p:cNvSpPr>
          <p:nvPr>
            <p:ph type="body" idx="1"/>
          </p:nvPr>
        </p:nvSpPr>
        <p:spPr bwMode="auto">
          <a:xfrm>
            <a:off x="370313" y="4345229"/>
            <a:ext cx="5981112" cy="3847795"/>
          </a:xfrm>
          <a:prstGeom prst="rect">
            <a:avLst/>
          </a:prstGeom>
          <a:solidFill>
            <a:srgbClr val="FFFFFF"/>
          </a:solidFill>
          <a:ln>
            <a:solidFill>
              <a:srgbClr val="000000"/>
            </a:solidFill>
            <a:miter lim="800000"/>
            <a:headEnd/>
            <a:tailEnd/>
          </a:ln>
        </p:spPr>
        <p:txBody>
          <a:bodyPr/>
          <a:lstStyle/>
          <a:p>
            <a:pPr marL="95250" indent="-95250"/>
            <a:r>
              <a:rPr lang="es-ES_tradnl" sz="1000">
                <a:latin typeface="Arial" pitchFamily="34" charset="0"/>
              </a:rPr>
              <a:t>Algunas similitudes y diferencias entre DFDs y D. de Casos de Uso:</a:t>
            </a:r>
          </a:p>
          <a:p>
            <a:pPr marL="95250" indent="-95250">
              <a:buFontTx/>
              <a:buChar char="•"/>
            </a:pPr>
            <a:r>
              <a:rPr lang="es-ES_tradnl" sz="1000">
                <a:latin typeface="Arial" pitchFamily="34" charset="0"/>
              </a:rPr>
              <a:t>Un caso de uso es una función (servicio o transacción) atómica ofrecida por el sistema al entorno (actores), mientras que un proceso de un DFD puede ser detallado en un DFD hijo. Así, el concepto de “explosión de proceso” sólo se aplica a los DFDs. Aunque en cierta forma con relaciones de inclusión entre casos de uso (que se explican más adelante) puede mostrarse la factorización de un caso de uso, esto no llega a ser equivalente a explosión de proceso.</a:t>
            </a:r>
          </a:p>
          <a:p>
            <a:pPr marL="95250" indent="-95250">
              <a:buFontTx/>
              <a:buChar char="•"/>
            </a:pPr>
            <a:r>
              <a:rPr lang="es-ES_tradnl" sz="1000">
                <a:latin typeface="Arial" pitchFamily="34" charset="0"/>
              </a:rPr>
              <a:t>Aunque un caso de uso y un proceso modelan una pieza de funcionalidad del sistema su especificación es diferente. En un caso de uso interesa expresar la funcionalidad mediante la interacción (pasos de comunicación) actor(es) – sistema. En un proceso la funcionalidad se expresa mediante la transformación que se hace de los flujos de entrada para producir flujos de salida.</a:t>
            </a:r>
          </a:p>
          <a:p>
            <a:pPr marL="95250" indent="-95250">
              <a:buFontTx/>
              <a:buChar char="•"/>
            </a:pPr>
            <a:r>
              <a:rPr lang="es-ES_tradnl" sz="1000">
                <a:latin typeface="Arial" pitchFamily="34" charset="0"/>
              </a:rPr>
              <a:t>Un caso de uso en general no modela un particionamiento (o detalle) funcional interno del sistema pues se concibe desde la perspectiva de los actores, es decir una visión externa del sistema. La excepción a lo anterior podría producirse al factorizar funcionalmente un caso de uso para establecer una relación de inclusión (que se explica más adelante). Un DFD, según sea el nivel de detalle, puede mostrar descomposición funcional interna del sistema.</a:t>
            </a:r>
          </a:p>
          <a:p>
            <a:pPr marL="95250" indent="-95250">
              <a:buFontTx/>
              <a:buChar char="•"/>
            </a:pPr>
            <a:r>
              <a:rPr lang="es-ES_tradnl" sz="1000">
                <a:latin typeface="Arial" pitchFamily="34" charset="0"/>
              </a:rPr>
              <a:t>La diferencia entre Captura de Requisitos y Análisis radica esencialmente en el grado de detalle que se obtiene respecto del particionamiento del problema (funcional y de datos). La Captura de Requisitos ofrece un particionamiento en el contexto del usuario y adecuado para su comprensión. El Análisis provee un particionamiento que pueda ser utilizado como entrada para el Diseño del Sistema. Así, se puede afirmar que los D. de Casos de Uso son una herramienta exclusivamente de Captura de Requisitos mientras que los DFD podrían utilizarse en ambas actividades. En captura de requisitos para un DFD una entidad externa equivale a un actor, un almacén único y global evita entrar en análisis de datos y los procesos establecidos sólo hasta el nivel de transacciones externas se corresponderían con casos de uso.</a:t>
            </a:r>
          </a:p>
          <a:p>
            <a:pPr marL="95250" indent="-95250">
              <a:buFontTx/>
              <a:buChar char="•"/>
            </a:pPr>
            <a:r>
              <a:rPr lang="es-ES_tradnl" sz="1000">
                <a:latin typeface="Arial" pitchFamily="34" charset="0"/>
              </a:rPr>
              <a:t>Las relaciones de extensión y de generalización entre casos de uso no tienen correspondencias en los DFDs.</a:t>
            </a:r>
          </a:p>
          <a:p>
            <a:pPr marL="95250" indent="-95250">
              <a:buFontTx/>
              <a:buChar char="•"/>
            </a:pPr>
            <a:r>
              <a:rPr lang="es-ES_tradnl" sz="1000">
                <a:latin typeface="Arial" pitchFamily="34" charset="0"/>
              </a:rPr>
              <a:t>...</a:t>
            </a:r>
            <a:endParaRPr lang="es-ES" sz="100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219139" name="Rectangle 3"/>
          <p:cNvSpPr>
            <a:spLocks noChangeArrowheads="1"/>
          </p:cNvSpPr>
          <p:nvPr>
            <p:ph type="body" idx="1"/>
          </p:nvPr>
        </p:nvSpPr>
        <p:spPr bwMode="auto">
          <a:xfrm>
            <a:off x="832002" y="4345229"/>
            <a:ext cx="5193997" cy="3847795"/>
          </a:xfrm>
          <a:prstGeom prst="rect">
            <a:avLst/>
          </a:prstGeom>
          <a:solidFill>
            <a:srgbClr val="FFFFFF"/>
          </a:solidFill>
          <a:ln>
            <a:solidFill>
              <a:srgbClr val="000000"/>
            </a:solidFill>
            <a:miter lim="800000"/>
            <a:headEnd/>
            <a:tailEnd/>
          </a:ln>
        </p:spPr>
        <p:txBody>
          <a:bodyPr/>
          <a:lstStyle/>
          <a:p>
            <a:r>
              <a:rPr lang="es-ES_tradnl" sz="1000">
                <a:latin typeface="Arial" pitchFamily="34" charset="0"/>
              </a:rPr>
              <a:t>Para la explicación de las relaciones entre casos de uso se han identificado como “caso de uso origen” y “caso de uso destino” sólo para indicar el sentido del símbolo (flecha de generalización). </a:t>
            </a:r>
          </a:p>
          <a:p>
            <a:endParaRPr lang="es-ES_tradnl" sz="1000">
              <a:latin typeface="Arial" pitchFamily="34" charset="0"/>
            </a:endParaRPr>
          </a:p>
          <a:p>
            <a:endParaRPr lang="es-ES"/>
          </a:p>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223235" name="Rectangle 3"/>
          <p:cNvSpPr>
            <a:spLocks noChangeArrowheads="1"/>
          </p:cNvSpPr>
          <p:nvPr>
            <p:ph type="body" idx="1"/>
          </p:nvPr>
        </p:nvSpPr>
        <p:spPr bwMode="auto">
          <a:xfrm>
            <a:off x="832002" y="4345229"/>
            <a:ext cx="5193997" cy="3847795"/>
          </a:xfrm>
          <a:prstGeom prst="rect">
            <a:avLst/>
          </a:prstGeom>
          <a:solidFill>
            <a:srgbClr val="FFFFFF"/>
          </a:solidFill>
          <a:ln>
            <a:solidFill>
              <a:srgbClr val="000000"/>
            </a:solidFill>
            <a:miter lim="800000"/>
            <a:headEnd/>
            <a:tailEnd/>
          </a:ln>
        </p:spPr>
        <p:txBody>
          <a:bodyPr/>
          <a:lstStyle/>
          <a:p>
            <a:r>
              <a:rPr lang="es-ES_tradnl" sz="1000">
                <a:latin typeface="Arial" pitchFamily="34" charset="0"/>
              </a:rPr>
              <a:t>Las relaciones &lt;&lt;include&gt;&gt; y &lt;&lt;extend&gt;&gt; corresponden ambas a factorizaciones del comportamiento de un caso de uso, es decir, el caso de uso incluido y el caso de uso que extiende representan un fragmento de interacción de otro caso de uso. Sin embargo, la intensión es diferente; la relación &lt;&lt;include&gt;&gt; pretende evitar duplicación de interacciones en distintos casos de uso, la relación &lt;&lt;extends&gt;&gt; pretende describir una variación del comportamiento normal de un caso de uso, sobre todo cuando dicha variación pudiera complicar la legibilidad del caso de uso.</a:t>
            </a:r>
          </a:p>
          <a:p>
            <a:r>
              <a:rPr lang="es-ES_tradnl" sz="1000">
                <a:latin typeface="Tahoma" pitchFamily="34" charset="0"/>
              </a:rPr>
              <a:t>En el documento UML no se proporcionan reglas específicas respecto de las modificaciones y ampliaciones posibles en el caso de uso hijo. Lo intuitivo es pensar que un caso de uso obtenido por especialización tiene en principio los mismos pasos de interacción que el caso de uso padre pero que puede insertar nuevos y/o reescribir los pasos heredados.</a:t>
            </a:r>
            <a:endParaRPr lang="es-ES" sz="1000">
              <a:latin typeface="Tahoma" pitchFamily="34" charset="0"/>
            </a:endParaRPr>
          </a:p>
          <a:p>
            <a:endParaRPr lang="es-ES" sz="100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227331" name="Rectangle 3"/>
          <p:cNvSpPr>
            <a:spLocks noChangeArrowheads="1"/>
          </p:cNvSpPr>
          <p:nvPr>
            <p:ph type="body" idx="1"/>
          </p:nvPr>
        </p:nvSpPr>
        <p:spPr bwMode="auto">
          <a:xfrm>
            <a:off x="832002" y="4345229"/>
            <a:ext cx="5193997" cy="3847795"/>
          </a:xfrm>
          <a:prstGeom prst="rect">
            <a:avLst/>
          </a:prstGeom>
          <a:solidFill>
            <a:srgbClr val="FFFFFF"/>
          </a:solidFill>
          <a:ln>
            <a:solidFill>
              <a:srgbClr val="000000"/>
            </a:solidFill>
            <a:miter lim="800000"/>
            <a:headEnd/>
            <a:tailEnd/>
          </a:ln>
        </p:spPr>
        <p:txBody>
          <a:bodyPr/>
          <a:lstStyle/>
          <a:p>
            <a:r>
              <a:rPr lang="es-ES_tradnl" sz="1000">
                <a:latin typeface="Tahoma" pitchFamily="34" charset="0"/>
              </a:rPr>
              <a:t>¿Podría en este ejemplo haberse modelado el caso de uso “Transferencia por Internet” con una relación de generalización hacia el caso de uso “Transferencia”?. Si la idea de extensión (vista como especialización) forma parte esencial del concepto de generalización/especialización, ¿para qué tener dos tipos de relaciones? ... estos son algunos de lo muchos aspectos de UML que están en discusión.</a:t>
            </a:r>
            <a:endParaRPr lang="es-ES" sz="1000">
              <a:latin typeface="Tahoma"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66563" name="Rectangle 3"/>
          <p:cNvSpPr>
            <a:spLocks noChangeArrowheads="1"/>
          </p:cNvSpPr>
          <p:nvPr>
            <p:ph type="body" idx="1"/>
          </p:nvPr>
        </p:nvSpPr>
        <p:spPr bwMode="auto">
          <a:xfrm>
            <a:off x="832002" y="4345229"/>
            <a:ext cx="5193997" cy="3847795"/>
          </a:xfrm>
          <a:prstGeom prst="rect">
            <a:avLst/>
          </a:prstGeom>
          <a:solidFill>
            <a:srgbClr val="FFFFFF"/>
          </a:solidFill>
          <a:ln>
            <a:solidFill>
              <a:srgbClr val="000000"/>
            </a:solidFill>
            <a:miter lim="800000"/>
            <a:headEnd/>
            <a:tailEnd/>
          </a:ln>
        </p:spPr>
        <p:txBody>
          <a:bodyPr/>
          <a:lstStyle/>
          <a:p>
            <a:pPr>
              <a:spcBef>
                <a:spcPct val="0"/>
              </a:spcBef>
              <a:buFont typeface="Wingdings" pitchFamily="2" charset="2"/>
              <a:buNone/>
            </a:pPr>
            <a:r>
              <a:rPr lang="es-ES" sz="1000">
                <a:latin typeface="Tahoma" pitchFamily="34" charset="0"/>
              </a:rPr>
              <a:t>Cada Caso de Uso puede estar definido por:</a:t>
            </a:r>
          </a:p>
          <a:p>
            <a:pPr>
              <a:lnSpc>
                <a:spcPct val="90000"/>
              </a:lnSpc>
              <a:spcBef>
                <a:spcPct val="0"/>
              </a:spcBef>
              <a:buFont typeface="Wingdings" pitchFamily="2" charset="2"/>
              <a:buNone/>
            </a:pPr>
            <a:endParaRPr lang="es-ES" sz="1000">
              <a:latin typeface="Tahoma" pitchFamily="34" charset="0"/>
            </a:endParaRPr>
          </a:p>
          <a:p>
            <a:pPr marL="381000" lvl="1" indent="-190500">
              <a:lnSpc>
                <a:spcPct val="30000"/>
              </a:lnSpc>
              <a:spcBef>
                <a:spcPct val="0"/>
              </a:spcBef>
              <a:buFontTx/>
              <a:buChar char="•"/>
            </a:pPr>
            <a:r>
              <a:rPr lang="es-ES" sz="1000">
                <a:latin typeface="Tahoma" pitchFamily="34" charset="0"/>
              </a:rPr>
              <a:t>texto que lo describe</a:t>
            </a:r>
          </a:p>
          <a:p>
            <a:pPr marL="381000" lvl="1" indent="-190500">
              <a:lnSpc>
                <a:spcPct val="130000"/>
              </a:lnSpc>
              <a:spcBef>
                <a:spcPct val="20000"/>
              </a:spcBef>
              <a:buClr>
                <a:schemeClr val="tx1"/>
              </a:buClr>
              <a:buFontTx/>
              <a:buChar char="•"/>
            </a:pPr>
            <a:r>
              <a:rPr lang="es-ES" sz="1000">
                <a:latin typeface="Tahoma" pitchFamily="34" charset="0"/>
              </a:rPr>
              <a:t>secuencia de pasos (flujo de eventos) ejecutados dentro del </a:t>
            </a:r>
            <a:r>
              <a:rPr lang="es-ES_tradnl" sz="1000">
                <a:latin typeface="Tahoma" pitchFamily="34" charset="0"/>
              </a:rPr>
              <a:t>caso de uso</a:t>
            </a:r>
            <a:endParaRPr lang="es-ES" sz="1000">
              <a:latin typeface="Tahoma" pitchFamily="34" charset="0"/>
            </a:endParaRPr>
          </a:p>
          <a:p>
            <a:pPr marL="381000" lvl="1" indent="-190500">
              <a:spcBef>
                <a:spcPct val="20000"/>
              </a:spcBef>
              <a:buClr>
                <a:schemeClr val="tx1"/>
              </a:buClr>
              <a:buFontTx/>
              <a:buChar char="•"/>
            </a:pPr>
            <a:r>
              <a:rPr lang="es-ES_tradnl" sz="1000">
                <a:latin typeface="Tahoma" pitchFamily="34" charset="0"/>
              </a:rPr>
              <a:t>pre</a:t>
            </a:r>
            <a:r>
              <a:rPr lang="es-ES" sz="1000">
                <a:latin typeface="Tahoma" pitchFamily="34" charset="0"/>
              </a:rPr>
              <a:t>condiciones </a:t>
            </a:r>
            <a:r>
              <a:rPr lang="es-ES_tradnl" sz="1000">
                <a:latin typeface="Tahoma" pitchFamily="34" charset="0"/>
              </a:rPr>
              <a:t>y </a:t>
            </a:r>
            <a:r>
              <a:rPr lang="es-ES" sz="1000">
                <a:latin typeface="Tahoma" pitchFamily="34" charset="0"/>
              </a:rPr>
              <a:t>post</a:t>
            </a:r>
            <a:r>
              <a:rPr lang="es-ES_tradnl" sz="1000">
                <a:latin typeface="Tahoma" pitchFamily="34" charset="0"/>
              </a:rPr>
              <a:t>condiciones</a:t>
            </a:r>
            <a:r>
              <a:rPr lang="es-ES" sz="1000">
                <a:latin typeface="Tahoma" pitchFamily="34" charset="0"/>
              </a:rPr>
              <a:t> para que el </a:t>
            </a:r>
            <a:r>
              <a:rPr lang="es-ES_tradnl" sz="1000">
                <a:latin typeface="Tahoma" pitchFamily="34" charset="0"/>
              </a:rPr>
              <a:t>caso de uso</a:t>
            </a:r>
            <a:r>
              <a:rPr lang="es-ES" sz="1000">
                <a:latin typeface="Tahoma" pitchFamily="34" charset="0"/>
              </a:rPr>
              <a:t> comience o termine</a:t>
            </a:r>
          </a:p>
          <a:p>
            <a:pPr marL="381000" lvl="1" indent="-190500">
              <a:spcBef>
                <a:spcPct val="20000"/>
              </a:spcBef>
              <a:buClr>
                <a:schemeClr val="tx1"/>
              </a:buClr>
              <a:buFontTx/>
              <a:buChar char="•"/>
            </a:pPr>
            <a:r>
              <a:rPr lang="es-ES" sz="1000">
                <a:latin typeface="Tahoma" pitchFamily="34" charset="0"/>
              </a:rPr>
              <a:t>mezclando las anteriores </a:t>
            </a:r>
          </a:p>
          <a:p>
            <a:pPr>
              <a:lnSpc>
                <a:spcPct val="40000"/>
              </a:lnSpc>
              <a:spcBef>
                <a:spcPct val="0"/>
              </a:spcBef>
            </a:pPr>
            <a:endParaRPr lang="es-ES" sz="1000">
              <a:latin typeface="Tahoma" pitchFamily="34" charset="0"/>
            </a:endParaRPr>
          </a:p>
          <a:p>
            <a:pPr algn="just"/>
            <a:r>
              <a:rPr lang="es-ES_tradnl" sz="1000">
                <a:latin typeface="Arial" pitchFamily="34" charset="0"/>
              </a:rPr>
              <a:t>En los D. de Casos de Uso no existe el concepto de “explosión” tal como se tiene en los DFDs (Diagramas de Flujo de Datos). La funcionalidad representada por un caso de uso es “atómica” (aunque en Rational Rose 98 a un caso de uso se le puede asociar un nuevo D. de Casos de Uso!!). En UML el concepto de paquete permite organizar de manera jerárquica un modelo, y en este caso, un paquete puede tener asociado un nuevo diagrama.</a:t>
            </a:r>
            <a:endParaRPr lang="es-ES" sz="1000">
              <a:latin typeface="Arial" pitchFamily="34" charset="0"/>
            </a:endParaRPr>
          </a:p>
          <a:p>
            <a:endParaRPr lang="es-ES" sz="5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70659" name="Rectangle 3"/>
          <p:cNvSpPr>
            <a:spLocks noChangeArrowheads="1"/>
          </p:cNvSpPr>
          <p:nvPr>
            <p:ph type="body" idx="1"/>
          </p:nvPr>
        </p:nvSpPr>
        <p:spPr bwMode="auto">
          <a:xfrm>
            <a:off x="832002" y="4345229"/>
            <a:ext cx="5193997" cy="3847795"/>
          </a:xfrm>
          <a:prstGeom prst="rect">
            <a:avLst/>
          </a:prstGeom>
          <a:solidFill>
            <a:srgbClr val="FFFFFF"/>
          </a:solidFill>
          <a:ln>
            <a:solidFill>
              <a:srgbClr val="000000"/>
            </a:solidFill>
            <a:miter lim="800000"/>
            <a:headEnd/>
            <a:tailEnd/>
          </a:ln>
        </p:spPr>
        <p:txBody>
          <a:bodyPr/>
          <a:lstStyle/>
          <a:p>
            <a:pPr algn="just"/>
            <a:r>
              <a:rPr lang="es-ES_tradnl" sz="1000" dirty="0">
                <a:latin typeface="Arial" pitchFamily="34" charset="0"/>
              </a:rPr>
              <a:t>En UML 1.3 se disponen de tres tipos de relaciones entre casos de uso, representadas por un símbolo de generalización desde un caso de uso a otro. Los tipos de relación son: Inclusión (con el estereotipo &lt;&lt;</a:t>
            </a:r>
            <a:r>
              <a:rPr lang="es-ES_tradnl" sz="1000" dirty="0" err="1">
                <a:latin typeface="Arial" pitchFamily="34" charset="0"/>
              </a:rPr>
              <a:t>include</a:t>
            </a:r>
            <a:r>
              <a:rPr lang="es-ES_tradnl" sz="1000" dirty="0">
                <a:latin typeface="Arial" pitchFamily="34" charset="0"/>
              </a:rPr>
              <a:t>&gt;&gt;), Extensión (con el estereotipo &lt;&lt;</a:t>
            </a:r>
            <a:r>
              <a:rPr lang="es-ES_tradnl" sz="1000" dirty="0" err="1">
                <a:latin typeface="Arial" pitchFamily="34" charset="0"/>
              </a:rPr>
              <a:t>extend</a:t>
            </a:r>
            <a:r>
              <a:rPr lang="es-ES_tradnl" sz="1000" dirty="0">
                <a:latin typeface="Arial" pitchFamily="34" charset="0"/>
              </a:rPr>
              <a:t>&gt;&gt;) y Generalización (sin estereotipo).</a:t>
            </a:r>
          </a:p>
          <a:p>
            <a:pPr algn="just"/>
            <a:endParaRPr lang="es-ES_tradnl" sz="1000" dirty="0">
              <a:latin typeface="Arial" pitchFamily="34" charset="0"/>
            </a:endParaRPr>
          </a:p>
          <a:p>
            <a:pPr algn="just"/>
            <a:r>
              <a:rPr lang="es-ES_tradnl" sz="1000" dirty="0">
                <a:latin typeface="Arial" pitchFamily="34" charset="0"/>
              </a:rPr>
              <a:t>En UML 1.3 se utiliza el estereotipo &lt;&lt;</a:t>
            </a:r>
            <a:r>
              <a:rPr lang="es-ES_tradnl" sz="1000" dirty="0" err="1">
                <a:latin typeface="Arial" pitchFamily="34" charset="0"/>
              </a:rPr>
              <a:t>include</a:t>
            </a:r>
            <a:r>
              <a:rPr lang="es-ES_tradnl" sz="1000" dirty="0">
                <a:latin typeface="Arial" pitchFamily="34" charset="0"/>
              </a:rPr>
              <a:t>&gt;&gt; en lugar de &lt;&lt;uses&gt;&gt;. </a:t>
            </a:r>
          </a:p>
          <a:p>
            <a:pPr algn="just"/>
            <a:endParaRPr lang="es-ES_tradnl" sz="1000" dirty="0">
              <a:latin typeface="Arial" pitchFamily="34" charset="0"/>
            </a:endParaRPr>
          </a:p>
          <a:p>
            <a:pPr algn="just"/>
            <a:r>
              <a:rPr lang="es-ES_tradnl" sz="1000" dirty="0">
                <a:latin typeface="Arial" pitchFamily="34" charset="0"/>
              </a:rPr>
              <a:t>Más adelante, cuando se entre en detalles de los D. de Casos de Uso se abordarán con más detalle las relaciones entre casos de uso. </a:t>
            </a:r>
            <a:endParaRPr lang="es-ES" sz="1000" dirty="0">
              <a:latin typeface="Arial" pitchFamily="34" charset="0"/>
            </a:endParaRPr>
          </a:p>
          <a:p>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noTextEdit="1"/>
          </p:cNvSpPr>
          <p:nvPr>
            <p:ph type="sldImg"/>
          </p:nvPr>
        </p:nvSpPr>
        <p:spPr bwMode="auto">
          <a:xfrm>
            <a:off x="1301750" y="803275"/>
            <a:ext cx="4256088" cy="3192463"/>
          </a:xfrm>
          <a:prstGeom prst="rect">
            <a:avLst/>
          </a:prstGeom>
          <a:solidFill>
            <a:srgbClr val="FFFFFF"/>
          </a:solidFill>
          <a:ln>
            <a:solidFill>
              <a:srgbClr val="000000"/>
            </a:solidFill>
            <a:miter lim="800000"/>
            <a:headEnd/>
            <a:tailEnd/>
          </a:ln>
        </p:spPr>
      </p:sp>
      <p:sp>
        <p:nvSpPr>
          <p:cNvPr id="74755" name="Rectangle 3"/>
          <p:cNvSpPr>
            <a:spLocks noChangeArrowheads="1"/>
          </p:cNvSpPr>
          <p:nvPr>
            <p:ph type="body" idx="1"/>
          </p:nvPr>
        </p:nvSpPr>
        <p:spPr bwMode="auto">
          <a:xfrm>
            <a:off x="832002" y="4345229"/>
            <a:ext cx="5193997" cy="3847795"/>
          </a:xfrm>
          <a:prstGeom prst="rect">
            <a:avLst/>
          </a:prstGeom>
          <a:solidFill>
            <a:srgbClr val="FFFFFF"/>
          </a:solidFill>
          <a:ln>
            <a:solidFill>
              <a:srgbClr val="000000"/>
            </a:solidFill>
            <a:miter lim="800000"/>
            <a:headEnd/>
            <a:tailEnd/>
          </a:ln>
        </p:spPr>
        <p:txBody>
          <a:bodyPr/>
          <a:lstStyle/>
          <a:p>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smtClean="0"/>
            </a:lvl1pPr>
          </a:lstStyle>
          <a:p>
            <a:pPr>
              <a:defRPr/>
            </a:pPr>
            <a:fld id="{88F50D9A-30D2-4C50-AD7D-979BA08ADFC9}" type="datetime1">
              <a:rPr lang="es-CO"/>
              <a:pPr>
                <a:defRPr/>
              </a:pPr>
              <a:t>25/10/2012</a:t>
            </a:fld>
            <a:endParaRPr lang="es-CO"/>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smtClean="0"/>
            </a:lvl1pPr>
          </a:lstStyle>
          <a:p>
            <a:pPr>
              <a:defRPr/>
            </a:pPr>
            <a:r>
              <a:rPr lang="es-CO"/>
              <a:t>Ing. Sonia Godoy Hortua</a:t>
            </a:r>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76084262-26D5-4E56-96AA-A8DC46276C0F}" type="slidenum">
              <a:rPr lang="es-CO"/>
              <a:pPr>
                <a:defRPr/>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5" name="4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7" name="6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0" name="9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11" name="6 Marcador de fecha"/>
          <p:cNvSpPr>
            <a:spLocks noGrp="1"/>
          </p:cNvSpPr>
          <p:nvPr>
            <p:ph type="dt" sz="half" idx="10"/>
          </p:nvPr>
        </p:nvSpPr>
        <p:spPr/>
        <p:txBody>
          <a:bodyPr/>
          <a:lstStyle>
            <a:lvl1pPr>
              <a:defRPr smtClean="0"/>
            </a:lvl1pPr>
          </a:lstStyle>
          <a:p>
            <a:pPr>
              <a:defRPr/>
            </a:pPr>
            <a:fld id="{CCCA6E5C-0E41-474F-B1F3-30B63FFE28D5}" type="datetime1">
              <a:rPr lang="es-CO"/>
              <a:pPr>
                <a:defRPr/>
              </a:pPr>
              <a:t>25/10/2012</a:t>
            </a:fld>
            <a:endParaRPr lang="es-CO"/>
          </a:p>
        </p:txBody>
      </p:sp>
      <p:sp>
        <p:nvSpPr>
          <p:cNvPr id="12" name="8 Marcador de número de diapositiva"/>
          <p:cNvSpPr>
            <a:spLocks noGrp="1"/>
          </p:cNvSpPr>
          <p:nvPr>
            <p:ph type="sldNum" sz="quarter" idx="11"/>
          </p:nvPr>
        </p:nvSpPr>
        <p:spPr/>
        <p:txBody>
          <a:bodyPr/>
          <a:lstStyle>
            <a:lvl1pPr>
              <a:defRPr/>
            </a:lvl1pPr>
          </a:lstStyle>
          <a:p>
            <a:pPr>
              <a:defRPr/>
            </a:pPr>
            <a:fld id="{3603688E-DF3C-41A8-849D-27DA5805DE3C}" type="slidenum">
              <a:rPr lang="es-CO"/>
              <a:pPr>
                <a:defRPr/>
              </a:pPr>
              <a:t>‹Nº›</a:t>
            </a:fld>
            <a:endParaRPr lang="es-CO" dirty="0"/>
          </a:p>
        </p:txBody>
      </p:sp>
      <p:sp>
        <p:nvSpPr>
          <p:cNvPr id="13" name="9 Marcador de pie de página"/>
          <p:cNvSpPr>
            <a:spLocks noGrp="1"/>
          </p:cNvSpPr>
          <p:nvPr>
            <p:ph type="ftr" sz="quarter" idx="12"/>
          </p:nvPr>
        </p:nvSpPr>
        <p:spPr/>
        <p:txBody>
          <a:bodyPr/>
          <a:lstStyle>
            <a:lvl1pPr algn="r">
              <a:defRPr smtClean="0">
                <a:latin typeface="Century Schoolbook" pitchFamily="18" charset="0"/>
              </a:defRPr>
            </a:lvl1pPr>
          </a:lstStyle>
          <a:p>
            <a:pPr>
              <a:defRPr/>
            </a:pPr>
            <a:r>
              <a:rPr lang="es-ES"/>
              <a:t>Ing. Sonia Godoy Hortua</a:t>
            </a:r>
            <a:endParaRPr lang="es-C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smtClean="0">
                <a:solidFill>
                  <a:srgbClr val="FFF39D"/>
                </a:solidFill>
              </a:defRPr>
            </a:lvl1pPr>
          </a:lstStyle>
          <a:p>
            <a:pPr>
              <a:defRPr/>
            </a:pPr>
            <a:fld id="{07823C1E-702A-4186-B59B-04CFB4BCD48E}" type="datetime1">
              <a:rPr lang="es-CO"/>
              <a:pPr>
                <a:defRPr/>
              </a:pPr>
              <a:t>25/10/2012</a:t>
            </a:fld>
            <a:endParaRPr lang="es-CO"/>
          </a:p>
        </p:txBody>
      </p:sp>
      <p:sp>
        <p:nvSpPr>
          <p:cNvPr id="21" name="4 Marcador de pie de página"/>
          <p:cNvSpPr>
            <a:spLocks noGrp="1"/>
          </p:cNvSpPr>
          <p:nvPr>
            <p:ph type="ftr" sz="quarter" idx="11"/>
          </p:nvPr>
        </p:nvSpPr>
        <p:spPr bwMode="auto">
          <a:xfrm>
            <a:off x="4929188" y="6473825"/>
            <a:ext cx="3657600" cy="384175"/>
          </a:xfrm>
        </p:spPr>
        <p:txBody>
          <a:bodyPr/>
          <a:lstStyle>
            <a:lvl1pPr algn="r">
              <a:defRPr smtClean="0">
                <a:solidFill>
                  <a:srgbClr val="FFF39D"/>
                </a:solidFill>
              </a:defRPr>
            </a:lvl1pPr>
          </a:lstStyle>
          <a:p>
            <a:pPr>
              <a:defRPr/>
            </a:pPr>
            <a:r>
              <a:rPr lang="es-CO"/>
              <a:t>Ing. Sonia Godoy Hortua</a:t>
            </a:r>
            <a:endParaRPr lang="es-CO" dirty="0"/>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D08A2A87-A7E9-49BC-A054-948987124351}"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4" name="3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5" name="4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8" name="7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5 Marcador de fecha"/>
          <p:cNvSpPr>
            <a:spLocks noGrp="1"/>
          </p:cNvSpPr>
          <p:nvPr>
            <p:ph type="dt" sz="half" idx="10"/>
          </p:nvPr>
        </p:nvSpPr>
        <p:spPr/>
        <p:txBody>
          <a:bodyPr/>
          <a:lstStyle>
            <a:lvl1pPr>
              <a:defRPr smtClean="0"/>
            </a:lvl1pPr>
          </a:lstStyle>
          <a:p>
            <a:pPr>
              <a:defRPr/>
            </a:pPr>
            <a:fld id="{9EBF133C-7050-412E-8704-19B7B9FCF2B9}" type="datetime1">
              <a:rPr lang="es-CO"/>
              <a:pPr>
                <a:defRPr/>
              </a:pPr>
              <a:t>25/10/2012</a:t>
            </a:fld>
            <a:endParaRPr lang="es-CO"/>
          </a:p>
        </p:txBody>
      </p:sp>
      <p:sp>
        <p:nvSpPr>
          <p:cNvPr id="10" name="6 Marcador de número de diapositiva"/>
          <p:cNvSpPr>
            <a:spLocks noGrp="1"/>
          </p:cNvSpPr>
          <p:nvPr>
            <p:ph type="sldNum" sz="quarter" idx="11"/>
          </p:nvPr>
        </p:nvSpPr>
        <p:spPr/>
        <p:txBody>
          <a:bodyPr/>
          <a:lstStyle>
            <a:lvl1pPr>
              <a:defRPr/>
            </a:lvl1pPr>
          </a:lstStyle>
          <a:p>
            <a:pPr>
              <a:defRPr/>
            </a:pPr>
            <a:fld id="{FC6174EC-384A-4DE7-8656-5E9FC9DA4448}" type="slidenum">
              <a:rPr lang="es-CO"/>
              <a:pPr>
                <a:defRPr/>
              </a:pPr>
              <a:t>‹Nº›</a:t>
            </a:fld>
            <a:endParaRPr lang="es-CO"/>
          </a:p>
        </p:txBody>
      </p:sp>
      <p:sp>
        <p:nvSpPr>
          <p:cNvPr id="11" name="7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a:lstStyle>
            <a:lvl1pPr>
              <a:defRPr smtClean="0"/>
            </a:lvl1pPr>
          </a:lstStyle>
          <a:p>
            <a:pPr>
              <a:defRPr/>
            </a:pPr>
            <a:fld id="{5FC72196-590D-4FF5-B29C-3EC49FD1814D}" type="datetime1">
              <a:rPr lang="es-CO"/>
              <a:pPr>
                <a:defRPr/>
              </a:pPr>
              <a:t>25/10/2012</a:t>
            </a:fld>
            <a:endParaRPr lang="es-CO"/>
          </a:p>
        </p:txBody>
      </p:sp>
      <p:sp>
        <p:nvSpPr>
          <p:cNvPr id="13" name="21 Marcador de número de diapositiva"/>
          <p:cNvSpPr>
            <a:spLocks noGrp="1"/>
          </p:cNvSpPr>
          <p:nvPr>
            <p:ph type="sldNum" sz="quarter" idx="11"/>
          </p:nvPr>
        </p:nvSpPr>
        <p:spPr/>
        <p:txBody>
          <a:bodyPr/>
          <a:lstStyle>
            <a:lvl1pPr>
              <a:defRPr/>
            </a:lvl1pPr>
          </a:lstStyle>
          <a:p>
            <a:pPr>
              <a:defRPr/>
            </a:pPr>
            <a:fld id="{00F143E4-FE10-442A-AD43-1F091DF0D16F}" type="slidenum">
              <a:rPr lang="es-CO"/>
              <a:pPr>
                <a:defRPr/>
              </a:pPr>
              <a:t>‹Nº›</a:t>
            </a:fld>
            <a:endParaRPr lang="es-CO"/>
          </a:p>
        </p:txBody>
      </p:sp>
      <p:sp>
        <p:nvSpPr>
          <p:cNvPr id="14" name="22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a:lstStyle>
            <a:lvl1pPr>
              <a:defRPr smtClean="0"/>
            </a:lvl1pPr>
          </a:lstStyle>
          <a:p>
            <a:pPr>
              <a:defRPr/>
            </a:pPr>
            <a:fld id="{3E9F7B9D-3FF3-4615-8167-5A39F896FE00}" type="datetime1">
              <a:rPr lang="es-CO"/>
              <a:pPr>
                <a:defRPr/>
              </a:pPr>
              <a:t>25/10/2012</a:t>
            </a:fld>
            <a:endParaRPr lang="es-CO"/>
          </a:p>
        </p:txBody>
      </p:sp>
      <p:sp>
        <p:nvSpPr>
          <p:cNvPr id="13" name="17 Marcador de número de diapositiva"/>
          <p:cNvSpPr>
            <a:spLocks noGrp="1"/>
          </p:cNvSpPr>
          <p:nvPr>
            <p:ph type="sldNum" sz="quarter" idx="11"/>
          </p:nvPr>
        </p:nvSpPr>
        <p:spPr/>
        <p:txBody>
          <a:bodyPr/>
          <a:lstStyle>
            <a:lvl1pPr>
              <a:defRPr/>
            </a:lvl1pPr>
          </a:lstStyle>
          <a:p>
            <a:pPr>
              <a:defRPr/>
            </a:pPr>
            <a:fld id="{E44C1DC3-F085-4B09-9A97-A7F36CB99775}" type="slidenum">
              <a:rPr lang="es-CO"/>
              <a:pPr>
                <a:defRPr/>
              </a:pPr>
              <a:t>‹Nº›</a:t>
            </a:fld>
            <a:endParaRPr lang="es-CO"/>
          </a:p>
        </p:txBody>
      </p:sp>
      <p:sp>
        <p:nvSpPr>
          <p:cNvPr id="14" name="20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370013" y="301625"/>
            <a:ext cx="7313612" cy="1143000"/>
          </a:xfrm>
        </p:spPr>
        <p:txBody>
          <a:bodyPr/>
          <a:lstStyle/>
          <a:p>
            <a:r>
              <a:rPr lang="es-ES" smtClean="0"/>
              <a:t>Haga clic para modificar el estilo de título del patrón</a:t>
            </a:r>
            <a:endParaRPr lang="es-CO"/>
          </a:p>
        </p:txBody>
      </p:sp>
      <p:sp>
        <p:nvSpPr>
          <p:cNvPr id="3" name="2 Marcador de texto"/>
          <p:cNvSpPr>
            <a:spLocks noGrp="1"/>
          </p:cNvSpPr>
          <p:nvPr>
            <p:ph type="body" sz="half" idx="1"/>
          </p:nvPr>
        </p:nvSpPr>
        <p:spPr>
          <a:xfrm>
            <a:off x="1370013" y="1827213"/>
            <a:ext cx="3579812"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imágenes prediseñadas"/>
          <p:cNvSpPr>
            <a:spLocks noGrp="1"/>
          </p:cNvSpPr>
          <p:nvPr>
            <p:ph type="clipArt" sz="half" idx="2"/>
          </p:nvPr>
        </p:nvSpPr>
        <p:spPr>
          <a:xfrm>
            <a:off x="5102225" y="1827213"/>
            <a:ext cx="3581400" cy="4114800"/>
          </a:xfrm>
        </p:spPr>
        <p:txBody>
          <a:bodyPr/>
          <a:lstStyle/>
          <a:p>
            <a:endParaRPr lang="es-CO"/>
          </a:p>
        </p:txBody>
      </p:sp>
      <p:sp>
        <p:nvSpPr>
          <p:cNvPr id="5" name="4 Marcador de fecha"/>
          <p:cNvSpPr>
            <a:spLocks noGrp="1"/>
          </p:cNvSpPr>
          <p:nvPr>
            <p:ph type="dt" sz="half" idx="10"/>
          </p:nvPr>
        </p:nvSpPr>
        <p:spPr>
          <a:xfrm>
            <a:off x="457200" y="6248400"/>
            <a:ext cx="2133600" cy="457200"/>
          </a:xfrm>
        </p:spPr>
        <p:txBody>
          <a:bodyPr/>
          <a:lstStyle>
            <a:lvl1pPr>
              <a:defRPr/>
            </a:lvl1pPr>
          </a:lstStyle>
          <a:p>
            <a:r>
              <a:rPr lang="es-ES"/>
              <a:t>UNPSJB - 2005</a:t>
            </a:r>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S"/>
              <a:t>Ingeniería de Software - Clase 6</a:t>
            </a:r>
          </a:p>
        </p:txBody>
      </p:sp>
      <p:sp>
        <p:nvSpPr>
          <p:cNvPr id="7" name="6 Marcador de número de diapositiva"/>
          <p:cNvSpPr>
            <a:spLocks noGrp="1"/>
          </p:cNvSpPr>
          <p:nvPr>
            <p:ph type="sldNum" sz="quarter" idx="12"/>
          </p:nvPr>
        </p:nvSpPr>
        <p:spPr>
          <a:xfrm>
            <a:off x="6553200" y="6248400"/>
            <a:ext cx="2133600" cy="457200"/>
          </a:xfrm>
        </p:spPr>
        <p:txBody>
          <a:bodyPr/>
          <a:lstStyle>
            <a:lvl1pPr>
              <a:defRPr/>
            </a:lvl1pPr>
          </a:lstStyle>
          <a:p>
            <a:fld id="{C551BC67-218F-4516-87DE-313C7DD960A1}" type="slidenum">
              <a:rPr lang="es-ES"/>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lvl1pPr>
              <a:defRPr/>
            </a:lvl1pPr>
          </a:lstStyle>
          <a:p>
            <a:r>
              <a:rPr lang="es-ES"/>
              <a:t>UNPSJB - 2005</a:t>
            </a:r>
          </a:p>
        </p:txBody>
      </p:sp>
      <p:sp>
        <p:nvSpPr>
          <p:cNvPr id="6" name="5 Marcador de pie de página"/>
          <p:cNvSpPr>
            <a:spLocks noGrp="1"/>
          </p:cNvSpPr>
          <p:nvPr>
            <p:ph type="ftr" sz="quarter" idx="11"/>
          </p:nvPr>
        </p:nvSpPr>
        <p:spPr/>
        <p:txBody>
          <a:bodyPr/>
          <a:lstStyle>
            <a:lvl1pPr>
              <a:defRPr/>
            </a:lvl1pPr>
          </a:lstStyle>
          <a:p>
            <a:r>
              <a:rPr lang="es-ES"/>
              <a:t>Ingeniería de Software - Clase 6</a:t>
            </a:r>
          </a:p>
        </p:txBody>
      </p:sp>
      <p:sp>
        <p:nvSpPr>
          <p:cNvPr id="7" name="6 Marcador de número de diapositiva"/>
          <p:cNvSpPr>
            <a:spLocks noGrp="1"/>
          </p:cNvSpPr>
          <p:nvPr>
            <p:ph type="sldNum" sz="quarter" idx="12"/>
          </p:nvPr>
        </p:nvSpPr>
        <p:spPr/>
        <p:txBody>
          <a:bodyPr/>
          <a:lstStyle>
            <a:lvl1pPr>
              <a:defRPr/>
            </a:lvl1pPr>
          </a:lstStyle>
          <a:p>
            <a:fld id="{799C8ED7-3CC7-4167-A884-16D4BB87829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319433C-0054-42F1-A515-E41AFEEBE89B}" type="datetimeFigureOut">
              <a:rPr lang="es-CO" smtClean="0"/>
              <a:t>25/10/2012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05F519C3-AA79-4B08-816A-57B5E9F011A2}"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19433C-0054-42F1-A515-E41AFEEBE89B}" type="datetimeFigureOut">
              <a:rPr lang="es-CO" smtClean="0"/>
              <a:t>25/10/2012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F519C3-AA79-4B08-816A-57B5E9F011A2}"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5123"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16 Marcador de fecha"/>
          <p:cNvSpPr>
            <a:spLocks noGrp="1"/>
          </p:cNvSpPr>
          <p:nvPr>
            <p:ph type="dt" sz="half" idx="2"/>
          </p:nvPr>
        </p:nvSpPr>
        <p:spPr>
          <a:xfrm rot="5400000">
            <a:off x="7589045" y="1081881"/>
            <a:ext cx="2011362" cy="384175"/>
          </a:xfrm>
          <a:prstGeom prst="rect">
            <a:avLst/>
          </a:prstGeom>
        </p:spPr>
        <p:txBody>
          <a:bodyPr vert="horz" rtlCol="0" anchor="ctr" anchorCtr="0"/>
          <a:lstStyle>
            <a:lvl1pPr algn="r" fontAlgn="auto">
              <a:spcBef>
                <a:spcPts val="0"/>
              </a:spcBef>
              <a:spcAft>
                <a:spcPts val="0"/>
              </a:spcAft>
              <a:defRPr sz="1200" smtClean="0">
                <a:solidFill>
                  <a:srgbClr val="575F6D"/>
                </a:solidFill>
                <a:latin typeface="+mn-lt"/>
              </a:defRPr>
            </a:lvl1pPr>
          </a:lstStyle>
          <a:p>
            <a:pPr>
              <a:defRPr/>
            </a:pPr>
            <a:fld id="{7AB22B57-0BC5-4357-B25E-39A30CDDC5CB}" type="datetime1">
              <a:rPr lang="es-CO"/>
              <a:pPr>
                <a:defRPr/>
              </a:pPr>
              <a:t>25/10/2012</a:t>
            </a:fld>
            <a:endParaRPr lang="es-CO"/>
          </a:p>
        </p:txBody>
      </p:sp>
      <p:sp>
        <p:nvSpPr>
          <p:cNvPr id="25" name="17 Marcador de número de diapositiva"/>
          <p:cNvSpPr>
            <a:spLocks noGrp="1"/>
          </p:cNvSpPr>
          <p:nvPr>
            <p:ph type="sldNum" sz="quarter" idx="4"/>
          </p:nvPr>
        </p:nvSpPr>
        <p:spPr>
          <a:xfrm>
            <a:off x="8129588" y="5734050"/>
            <a:ext cx="609600" cy="520700"/>
          </a:xfrm>
          <a:prstGeom prst="rect">
            <a:avLst/>
          </a:prstGeom>
        </p:spPr>
        <p:txBody>
          <a:bodyPr vert="horz" rtlCol="0" anchor="ctr"/>
          <a:lstStyle>
            <a:lvl1pPr algn="ctr" fontAlgn="auto">
              <a:spcBef>
                <a:spcPts val="0"/>
              </a:spcBef>
              <a:spcAft>
                <a:spcPts val="0"/>
              </a:spcAft>
              <a:defRPr sz="1400" b="1">
                <a:solidFill>
                  <a:srgbClr val="FFFFFF"/>
                </a:solidFill>
                <a:latin typeface="+mn-lt"/>
              </a:defRPr>
            </a:lvl1pPr>
          </a:lstStyle>
          <a:p>
            <a:pPr>
              <a:defRPr/>
            </a:pPr>
            <a:fld id="{3BCABE45-9EEB-4BE4-9086-77BA236B76B9}" type="slidenum">
              <a:rPr lang="es-CO"/>
              <a:pPr>
                <a:defRPr/>
              </a:pPr>
              <a:t>‹Nº›</a:t>
            </a:fld>
            <a:endParaRPr lang="es-CO"/>
          </a:p>
        </p:txBody>
      </p:sp>
      <p:sp>
        <p:nvSpPr>
          <p:cNvPr id="26" name="20 Marcador de pie de página"/>
          <p:cNvSpPr>
            <a:spLocks noGrp="1"/>
          </p:cNvSpPr>
          <p:nvPr>
            <p:ph type="ftr" sz="quarter" idx="3"/>
          </p:nvPr>
        </p:nvSpPr>
        <p:spPr>
          <a:xfrm rot="5400000">
            <a:off x="6989763" y="3736975"/>
            <a:ext cx="3200400" cy="365125"/>
          </a:xfrm>
          <a:prstGeom prst="rect">
            <a:avLst/>
          </a:prstGeom>
        </p:spPr>
        <p:txBody>
          <a:bodyPr vert="horz" rtlCol="0" anchor="ctr" anchorCtr="0"/>
          <a:lstStyle>
            <a:lvl1pPr fontAlgn="auto">
              <a:spcBef>
                <a:spcPts val="0"/>
              </a:spcBef>
              <a:spcAft>
                <a:spcPts val="0"/>
              </a:spcAft>
              <a:defRPr sz="1200" smtClean="0">
                <a:solidFill>
                  <a:srgbClr val="575F6D"/>
                </a:solidFill>
                <a:latin typeface="+mn-lt"/>
              </a:defRPr>
            </a:lvl1pPr>
          </a:lstStyle>
          <a:p>
            <a:pPr>
              <a:defRPr/>
            </a:pPr>
            <a:r>
              <a:rPr lang="es-CO"/>
              <a:t>Ing. Sonia Godoy Hortua</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dt="0"/>
  <p:txStyles>
    <p:titleStyle>
      <a:lvl1pPr algn="l" rtl="0" eaLnBrk="0" fontAlgn="base" hangingPunct="0">
        <a:spcBef>
          <a:spcPct val="0"/>
        </a:spcBef>
        <a:spcAft>
          <a:spcPct val="0"/>
        </a:spcAft>
        <a:defRPr sz="3000" kern="1200" cap="small">
          <a:solidFill>
            <a:schemeClr val="tx2"/>
          </a:solidFill>
          <a:latin typeface="Arial" charset="0"/>
          <a:ea typeface="+mj-ea"/>
          <a:cs typeface="+mj-cs"/>
        </a:defRPr>
      </a:lvl1pPr>
      <a:lvl2pPr algn="l" rtl="0" eaLnBrk="0" fontAlgn="base" hangingPunct="0">
        <a:spcBef>
          <a:spcPct val="0"/>
        </a:spcBef>
        <a:spcAft>
          <a:spcPct val="0"/>
        </a:spcAft>
        <a:defRPr sz="3000">
          <a:solidFill>
            <a:schemeClr val="tx2"/>
          </a:solidFill>
          <a:latin typeface="Arial" charset="0"/>
        </a:defRPr>
      </a:lvl2pPr>
      <a:lvl3pPr algn="l" rtl="0" eaLnBrk="0" fontAlgn="base" hangingPunct="0">
        <a:spcBef>
          <a:spcPct val="0"/>
        </a:spcBef>
        <a:spcAft>
          <a:spcPct val="0"/>
        </a:spcAft>
        <a:defRPr sz="3000">
          <a:solidFill>
            <a:schemeClr val="tx2"/>
          </a:solidFill>
          <a:latin typeface="Arial" charset="0"/>
        </a:defRPr>
      </a:lvl3pPr>
      <a:lvl4pPr algn="l" rtl="0" eaLnBrk="0" fontAlgn="base" hangingPunct="0">
        <a:spcBef>
          <a:spcPct val="0"/>
        </a:spcBef>
        <a:spcAft>
          <a:spcPct val="0"/>
        </a:spcAft>
        <a:defRPr sz="3000">
          <a:solidFill>
            <a:schemeClr val="tx2"/>
          </a:solidFill>
          <a:latin typeface="Arial" charset="0"/>
        </a:defRPr>
      </a:lvl4pPr>
      <a:lvl5pPr algn="l" rtl="0" eaLnBrk="0" fontAlgn="base" hangingPunct="0">
        <a:spcBef>
          <a:spcPct val="0"/>
        </a:spcBef>
        <a:spcAft>
          <a:spcPct val="0"/>
        </a:spcAft>
        <a:defRPr sz="3000">
          <a:solidFill>
            <a:schemeClr val="tx2"/>
          </a:solidFill>
          <a:latin typeface="Arial"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Arial" charset="0"/>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Arial" charset="0"/>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Arial" charset="0"/>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Arial" charset="0"/>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Arial" charset="0"/>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O"/>
          </a:p>
        </p:txBody>
      </p:sp>
      <p:sp>
        <p:nvSpPr>
          <p:cNvPr id="3" name="2 Subtítulo"/>
          <p:cNvSpPr>
            <a:spLocks noGrp="1"/>
          </p:cNvSpPr>
          <p:nvPr>
            <p:ph type="subTitle" idx="1"/>
          </p:nvPr>
        </p:nvSpPr>
        <p:spPr/>
        <p:txBody>
          <a:bodyPr/>
          <a:lstStyle/>
          <a:p>
            <a:endParaRPr lang="es-CO"/>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6 Marcador de número de diapositiva"/>
          <p:cNvSpPr>
            <a:spLocks noGrp="1"/>
          </p:cNvSpPr>
          <p:nvPr>
            <p:ph type="sldNum" sz="quarter" idx="12"/>
          </p:nvPr>
        </p:nvSpPr>
        <p:spPr/>
        <p:txBody>
          <a:bodyPr/>
          <a:lstStyle/>
          <a:p>
            <a:fld id="{916F10EC-4B19-4C62-A59D-D4E325133A3E}" type="slidenum">
              <a:rPr lang="es-ES"/>
              <a:pPr/>
              <a:t>10</a:t>
            </a:fld>
            <a:endParaRPr lang="es-ES"/>
          </a:p>
        </p:txBody>
      </p:sp>
      <p:sp>
        <p:nvSpPr>
          <p:cNvPr id="65538" name="Rectangle 2"/>
          <p:cNvSpPr>
            <a:spLocks noGrp="1" noChangeArrowheads="1"/>
          </p:cNvSpPr>
          <p:nvPr>
            <p:ph type="title"/>
          </p:nvPr>
        </p:nvSpPr>
        <p:spPr>
          <a:noFill/>
          <a:ln/>
        </p:spPr>
        <p:txBody>
          <a:bodyPr lIns="92075" tIns="46038" rIns="92075" bIns="46038" anchor="ctr"/>
          <a:lstStyle/>
          <a:p>
            <a:r>
              <a:rPr lang="es-ES" sz="3200" dirty="0"/>
              <a:t>Diagrama de Casos de Uso</a:t>
            </a:r>
          </a:p>
        </p:txBody>
      </p:sp>
      <p:sp>
        <p:nvSpPr>
          <p:cNvPr id="65541" name="Rectangle 5"/>
          <p:cNvSpPr>
            <a:spLocks noGrp="1" noChangeArrowheads="1"/>
          </p:cNvSpPr>
          <p:nvPr>
            <p:ph type="body" sz="half" idx="1"/>
          </p:nvPr>
        </p:nvSpPr>
        <p:spPr>
          <a:xfrm>
            <a:off x="214282" y="1857364"/>
            <a:ext cx="4000528" cy="4114800"/>
          </a:xfrm>
        </p:spPr>
        <p:txBody>
          <a:bodyPr/>
          <a:lstStyle/>
          <a:p>
            <a:pPr algn="just">
              <a:lnSpc>
                <a:spcPct val="90000"/>
              </a:lnSpc>
            </a:pPr>
            <a:r>
              <a:rPr lang="es-ES" dirty="0"/>
              <a:t>Casos de Uso es una técnica para capturar información de cómo un sistema o negocio trabaja, o de cómo se desea que trabaje</a:t>
            </a:r>
            <a:endParaRPr lang="es-ES_tradnl" dirty="0"/>
          </a:p>
          <a:p>
            <a:pPr algn="just">
              <a:lnSpc>
                <a:spcPct val="90000"/>
              </a:lnSpc>
            </a:pPr>
            <a:r>
              <a:rPr lang="es-ES" dirty="0"/>
              <a:t>No pertenece </a:t>
            </a:r>
            <a:r>
              <a:rPr lang="es-ES_tradnl" dirty="0"/>
              <a:t>estrictamente</a:t>
            </a:r>
            <a:r>
              <a:rPr lang="es-ES" dirty="0"/>
              <a:t> al enfoque orientado a objeto, es una técnica </a:t>
            </a:r>
            <a:r>
              <a:rPr lang="es-ES_tradnl" dirty="0"/>
              <a:t>para captura de requisitos</a:t>
            </a:r>
            <a:endParaRPr lang="es-ES" dirty="0"/>
          </a:p>
        </p:txBody>
      </p:sp>
      <p:pic>
        <p:nvPicPr>
          <p:cNvPr id="65545" name="Picture 9"/>
          <p:cNvPicPr>
            <a:picLocks noChangeAspect="1" noChangeArrowheads="1"/>
          </p:cNvPicPr>
          <p:nvPr/>
        </p:nvPicPr>
        <p:blipFill>
          <a:blip r:embed="rId3"/>
          <a:srcRect/>
          <a:stretch>
            <a:fillRect/>
          </a:stretch>
        </p:blipFill>
        <p:spPr bwMode="auto">
          <a:xfrm>
            <a:off x="3659345" y="2071678"/>
            <a:ext cx="5841877" cy="3214710"/>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4 Marcador de número de diapositiva"/>
          <p:cNvSpPr>
            <a:spLocks noGrp="1"/>
          </p:cNvSpPr>
          <p:nvPr>
            <p:ph type="sldNum" sz="quarter" idx="12"/>
          </p:nvPr>
        </p:nvSpPr>
        <p:spPr/>
        <p:txBody>
          <a:bodyPr/>
          <a:lstStyle/>
          <a:p>
            <a:fld id="{12090642-EA18-40FD-BEA3-6DAC608418A1}" type="slidenum">
              <a:rPr lang="es-ES"/>
              <a:pPr/>
              <a:t>11</a:t>
            </a:fld>
            <a:endParaRPr lang="es-ES"/>
          </a:p>
        </p:txBody>
      </p:sp>
      <p:sp>
        <p:nvSpPr>
          <p:cNvPr id="69634" name="Rectangle 2"/>
          <p:cNvSpPr>
            <a:spLocks noGrp="1" noChangeArrowheads="1"/>
          </p:cNvSpPr>
          <p:nvPr>
            <p:ph type="title"/>
          </p:nvPr>
        </p:nvSpPr>
        <p:spPr>
          <a:noFill/>
          <a:ln/>
        </p:spPr>
        <p:txBody>
          <a:bodyPr lIns="92075" tIns="46038" rIns="92075" bIns="46038" anchor="ctr"/>
          <a:lstStyle/>
          <a:p>
            <a:r>
              <a:rPr lang="es-ES" sz="3200" dirty="0" smtClean="0"/>
              <a:t>Ejemplos</a:t>
            </a:r>
            <a:endParaRPr lang="es-ES" sz="3200" dirty="0"/>
          </a:p>
        </p:txBody>
      </p:sp>
      <p:sp>
        <p:nvSpPr>
          <p:cNvPr id="69635" name="Rectangle 3"/>
          <p:cNvSpPr>
            <a:spLocks noChangeArrowheads="1"/>
          </p:cNvSpPr>
          <p:nvPr/>
        </p:nvSpPr>
        <p:spPr bwMode="auto">
          <a:xfrm>
            <a:off x="2338388" y="1766888"/>
            <a:ext cx="9144000" cy="0"/>
          </a:xfrm>
          <a:prstGeom prst="rect">
            <a:avLst/>
          </a:prstGeom>
          <a:noFill/>
          <a:ln w="12700">
            <a:noFill/>
            <a:miter lim="800000"/>
            <a:headEnd/>
            <a:tailEnd/>
          </a:ln>
          <a:effectLst/>
        </p:spPr>
        <p:txBody>
          <a:bodyPr>
            <a:spAutoFit/>
          </a:bodyPr>
          <a:lstStyle/>
          <a:p>
            <a:endParaRPr lang="es-CO"/>
          </a:p>
        </p:txBody>
      </p:sp>
      <p:sp>
        <p:nvSpPr>
          <p:cNvPr id="69636" name="Rectangle 4"/>
          <p:cNvSpPr>
            <a:spLocks noChangeArrowheads="1"/>
          </p:cNvSpPr>
          <p:nvPr/>
        </p:nvSpPr>
        <p:spPr bwMode="auto">
          <a:xfrm>
            <a:off x="214282" y="1643050"/>
            <a:ext cx="3571868" cy="400110"/>
          </a:xfrm>
          <a:prstGeom prst="rect">
            <a:avLst/>
          </a:prstGeom>
          <a:noFill/>
          <a:ln w="12700">
            <a:noFill/>
            <a:miter lim="800000"/>
            <a:headEnd/>
            <a:tailEnd/>
          </a:ln>
          <a:effectLst/>
        </p:spPr>
        <p:txBody>
          <a:bodyPr wrap="square">
            <a:spAutoFit/>
          </a:bodyPr>
          <a:lstStyle/>
          <a:p>
            <a:pPr algn="ctr" eaLnBrk="0" hangingPunct="0"/>
            <a:r>
              <a:rPr lang="es-ES_tradnl" sz="2000" dirty="0">
                <a:latin typeface="Tahoma" pitchFamily="34" charset="0"/>
              </a:rPr>
              <a:t>En el paquete tipos de venta:</a:t>
            </a:r>
            <a:endParaRPr lang="es-ES" sz="2000" dirty="0">
              <a:latin typeface="Tahoma" pitchFamily="34" charset="0"/>
            </a:endParaRPr>
          </a:p>
        </p:txBody>
      </p:sp>
      <p:pic>
        <p:nvPicPr>
          <p:cNvPr id="69638" name="Picture 6"/>
          <p:cNvPicPr>
            <a:picLocks noChangeAspect="1" noChangeArrowheads="1"/>
          </p:cNvPicPr>
          <p:nvPr/>
        </p:nvPicPr>
        <p:blipFill>
          <a:blip r:embed="rId3"/>
          <a:srcRect/>
          <a:stretch>
            <a:fillRect/>
          </a:stretch>
        </p:blipFill>
        <p:spPr bwMode="auto">
          <a:xfrm>
            <a:off x="0" y="2362200"/>
            <a:ext cx="4248150" cy="3616325"/>
          </a:xfrm>
          <a:prstGeom prst="rect">
            <a:avLst/>
          </a:prstGeom>
          <a:noFill/>
          <a:ln w="12700">
            <a:noFill/>
            <a:miter lim="800000"/>
            <a:headEnd/>
            <a:tailEnd/>
          </a:ln>
          <a:effectLst/>
        </p:spPr>
      </p:pic>
      <p:pic>
        <p:nvPicPr>
          <p:cNvPr id="69641" name="Picture 9"/>
          <p:cNvPicPr>
            <a:picLocks noChangeAspect="1" noChangeArrowheads="1"/>
          </p:cNvPicPr>
          <p:nvPr/>
        </p:nvPicPr>
        <p:blipFill>
          <a:blip r:embed="rId4"/>
          <a:srcRect/>
          <a:stretch>
            <a:fillRect/>
          </a:stretch>
        </p:blipFill>
        <p:spPr bwMode="auto">
          <a:xfrm>
            <a:off x="3500430" y="2071677"/>
            <a:ext cx="6995042" cy="4070541"/>
          </a:xfrm>
          <a:prstGeom prst="rect">
            <a:avLst/>
          </a:prstGeom>
          <a:noFill/>
          <a:ln w="12700">
            <a:noFill/>
            <a:miter lim="800000"/>
            <a:headEnd/>
            <a:tailEnd/>
          </a:ln>
          <a:effectLst/>
        </p:spPr>
      </p:pic>
      <p:sp>
        <p:nvSpPr>
          <p:cNvPr id="69642" name="Rectangle 10"/>
          <p:cNvSpPr>
            <a:spLocks noChangeArrowheads="1"/>
          </p:cNvSpPr>
          <p:nvPr/>
        </p:nvSpPr>
        <p:spPr bwMode="auto">
          <a:xfrm>
            <a:off x="5929322" y="1071546"/>
            <a:ext cx="1669368" cy="400110"/>
          </a:xfrm>
          <a:prstGeom prst="rect">
            <a:avLst/>
          </a:prstGeom>
          <a:noFill/>
          <a:ln w="12700">
            <a:noFill/>
            <a:miter lim="800000"/>
            <a:headEnd/>
            <a:tailEnd/>
          </a:ln>
          <a:effectLst/>
        </p:spPr>
        <p:txBody>
          <a:bodyPr wrap="none">
            <a:spAutoFit/>
          </a:bodyPr>
          <a:lstStyle/>
          <a:p>
            <a:pPr algn="ctr" eaLnBrk="0" hangingPunct="0"/>
            <a:r>
              <a:rPr lang="es-ES_tradnl" sz="2000">
                <a:latin typeface="Tahoma" pitchFamily="34" charset="0"/>
              </a:rPr>
              <a:t>Otro Ejemplo</a:t>
            </a:r>
            <a:endParaRPr lang="es-ES" sz="2000">
              <a:latin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noFill/>
          <a:ln/>
        </p:spPr>
        <p:txBody>
          <a:bodyPr lIns="92075" tIns="46038" rIns="92075" bIns="46038" anchor="ctr"/>
          <a:lstStyle/>
          <a:p>
            <a:r>
              <a:rPr lang="es-ES" sz="3200"/>
              <a:t>… Ejemplos</a:t>
            </a:r>
          </a:p>
        </p:txBody>
      </p:sp>
      <p:pic>
        <p:nvPicPr>
          <p:cNvPr id="73732" name="Picture 4"/>
          <p:cNvPicPr>
            <a:picLocks noChangeAspect="1" noChangeArrowheads="1"/>
          </p:cNvPicPr>
          <p:nvPr/>
        </p:nvPicPr>
        <p:blipFill>
          <a:blip r:embed="rId3"/>
          <a:srcRect/>
          <a:stretch>
            <a:fillRect/>
          </a:stretch>
        </p:blipFill>
        <p:spPr bwMode="auto">
          <a:xfrm>
            <a:off x="466725" y="1714488"/>
            <a:ext cx="8677275" cy="4265613"/>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13</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pic>
        <p:nvPicPr>
          <p:cNvPr id="2050" name="Picture 2"/>
          <p:cNvPicPr>
            <a:picLocks noChangeAspect="1" noChangeArrowheads="1"/>
          </p:cNvPicPr>
          <p:nvPr/>
        </p:nvPicPr>
        <p:blipFill>
          <a:blip r:embed="rId2"/>
          <a:srcRect/>
          <a:stretch>
            <a:fillRect/>
          </a:stretch>
        </p:blipFill>
        <p:spPr bwMode="auto">
          <a:xfrm>
            <a:off x="214283" y="214291"/>
            <a:ext cx="7932159" cy="59293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428596" y="357167"/>
            <a:ext cx="8309786" cy="62460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571604" y="648951"/>
            <a:ext cx="6143668" cy="1243077"/>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341360" y="2071678"/>
            <a:ext cx="8540574" cy="42862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16</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7467600" cy="846158"/>
          </a:xfrm>
        </p:spPr>
        <p:txBody>
          <a:bodyPr/>
          <a:lstStyle/>
          <a:p>
            <a:r>
              <a:rPr lang="es-CO" dirty="0" smtClean="0"/>
              <a:t> </a:t>
            </a:r>
            <a:r>
              <a:rPr lang="es-CO" i="1" dirty="0" smtClean="0"/>
              <a:t>Especificación de requerimientos</a:t>
            </a:r>
            <a:endParaRPr lang="es-CO" dirty="0"/>
          </a:p>
        </p:txBody>
      </p:sp>
      <p:sp>
        <p:nvSpPr>
          <p:cNvPr id="3" name="2 Marcador de contenido"/>
          <p:cNvSpPr>
            <a:spLocks noGrp="1"/>
          </p:cNvSpPr>
          <p:nvPr>
            <p:ph sz="quarter" idx="1"/>
          </p:nvPr>
        </p:nvSpPr>
        <p:spPr>
          <a:xfrm>
            <a:off x="428596" y="1357298"/>
            <a:ext cx="7467600" cy="4873752"/>
          </a:xfrm>
        </p:spPr>
        <p:txBody>
          <a:bodyPr/>
          <a:lstStyle/>
          <a:p>
            <a:pPr>
              <a:buNone/>
            </a:pPr>
            <a:r>
              <a:rPr lang="es-CO" b="1" dirty="0" smtClean="0">
                <a:solidFill>
                  <a:schemeClr val="accent1">
                    <a:lumMod val="75000"/>
                  </a:schemeClr>
                </a:solidFill>
              </a:rPr>
              <a:t>1. Requerimientos funcionales y no funcionales </a:t>
            </a:r>
          </a:p>
          <a:p>
            <a:pPr>
              <a:buNone/>
            </a:pPr>
            <a:r>
              <a:rPr lang="es-CO" b="1" dirty="0" smtClean="0">
                <a:solidFill>
                  <a:schemeClr val="accent1">
                    <a:lumMod val="75000"/>
                  </a:schemeClr>
                </a:solidFill>
              </a:rPr>
              <a:t>2.</a:t>
            </a:r>
            <a:r>
              <a:rPr lang="es-CO" b="1" dirty="0" smtClean="0"/>
              <a:t> </a:t>
            </a:r>
            <a:r>
              <a:rPr lang="es-CO" b="1" dirty="0" smtClean="0">
                <a:solidFill>
                  <a:schemeClr val="accent1">
                    <a:lumMod val="75000"/>
                  </a:schemeClr>
                </a:solidFill>
              </a:rPr>
              <a:t>Especificación de requerimientos en lenguaje natural </a:t>
            </a:r>
          </a:p>
          <a:p>
            <a:pPr>
              <a:buNone/>
            </a:pPr>
            <a:r>
              <a:rPr lang="es-CO" b="1" dirty="0" smtClean="0"/>
              <a:t>3. Herramientas de especificación </a:t>
            </a:r>
          </a:p>
          <a:p>
            <a:pPr lvl="1"/>
            <a:r>
              <a:rPr lang="es-CO" b="1" dirty="0" smtClean="0"/>
              <a:t>Modelado de datos </a:t>
            </a:r>
          </a:p>
          <a:p>
            <a:pPr lvl="3"/>
            <a:r>
              <a:rPr lang="es-CO" dirty="0" smtClean="0"/>
              <a:t>Diagramas entidad/relación </a:t>
            </a:r>
          </a:p>
          <a:p>
            <a:pPr lvl="3"/>
            <a:r>
              <a:rPr lang="es-CO" dirty="0" smtClean="0"/>
              <a:t>Diagramas de clases en UML </a:t>
            </a:r>
          </a:p>
          <a:p>
            <a:pPr lvl="3"/>
            <a:r>
              <a:rPr lang="es-CO" dirty="0" smtClean="0"/>
              <a:t>Diccionarios de datos </a:t>
            </a:r>
          </a:p>
          <a:p>
            <a:pPr lvl="1"/>
            <a:r>
              <a:rPr lang="es-CO" b="1" dirty="0" smtClean="0"/>
              <a:t>Modelado de procesos </a:t>
            </a:r>
          </a:p>
          <a:p>
            <a:pPr lvl="3"/>
            <a:r>
              <a:rPr lang="es-CO" dirty="0" smtClean="0"/>
              <a:t>Diagramas de flujo de datos </a:t>
            </a:r>
          </a:p>
          <a:p>
            <a:pPr lvl="3"/>
            <a:r>
              <a:rPr lang="es-CO" dirty="0" smtClean="0"/>
              <a:t>Casos de uso </a:t>
            </a:r>
          </a:p>
          <a:p>
            <a:r>
              <a:rPr lang="es-CO" b="1" dirty="0" smtClean="0"/>
              <a:t>4. Documento de especificación del sistema</a:t>
            </a:r>
            <a:endParaRPr lang="es-CO"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2</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b="1" dirty="0" smtClean="0">
                <a:solidFill>
                  <a:schemeClr val="accent1">
                    <a:lumMod val="75000"/>
                  </a:schemeClr>
                </a:solidFill>
              </a:rPr>
              <a:t>Documento de especificación del sistema</a:t>
            </a:r>
            <a:r>
              <a:rPr lang="es-CO" dirty="0" smtClean="0"/>
              <a:t/>
            </a:r>
            <a:br>
              <a:rPr lang="es-CO" dirty="0" smtClean="0"/>
            </a:br>
            <a:endParaRPr lang="es-CO" dirty="0"/>
          </a:p>
        </p:txBody>
      </p:sp>
      <p:sp>
        <p:nvSpPr>
          <p:cNvPr id="3" name="2 Marcador de contenido"/>
          <p:cNvSpPr>
            <a:spLocks noGrp="1"/>
          </p:cNvSpPr>
          <p:nvPr>
            <p:ph sz="quarter" idx="1"/>
          </p:nvPr>
        </p:nvSpPr>
        <p:spPr/>
        <p:txBody>
          <a:bodyPr/>
          <a:lstStyle/>
          <a:p>
            <a:pPr>
              <a:buNone/>
            </a:pPr>
            <a:r>
              <a:rPr lang="es-CO" dirty="0" smtClean="0"/>
              <a:t>1. Definición del </a:t>
            </a:r>
            <a:r>
              <a:rPr lang="es-CO" dirty="0" smtClean="0"/>
              <a:t>problema</a:t>
            </a:r>
            <a:r>
              <a:rPr lang="es-CO" dirty="0" smtClean="0"/>
              <a:t> </a:t>
            </a:r>
          </a:p>
          <a:p>
            <a:pPr>
              <a:buNone/>
            </a:pPr>
            <a:r>
              <a:rPr lang="es-CO" dirty="0" smtClean="0"/>
              <a:t>2. Descripción funcional (lista de requerimientos funcionales</a:t>
            </a:r>
            <a:r>
              <a:rPr lang="es-CO" dirty="0" smtClean="0"/>
              <a:t>)</a:t>
            </a:r>
            <a:r>
              <a:rPr lang="es-CO" dirty="0" smtClean="0"/>
              <a:t> </a:t>
            </a:r>
          </a:p>
          <a:p>
            <a:pPr>
              <a:buNone/>
            </a:pPr>
            <a:r>
              <a:rPr lang="es-CO" dirty="0" smtClean="0"/>
              <a:t>3. Restricciones (requerimientos no funcionales)</a:t>
            </a:r>
          </a:p>
          <a:p>
            <a:pPr>
              <a:buNone/>
            </a:pPr>
            <a:r>
              <a:rPr lang="es-CO" dirty="0" smtClean="0"/>
              <a:t>4</a:t>
            </a:r>
            <a:r>
              <a:rPr lang="es-CO" dirty="0" smtClean="0"/>
              <a:t>. Diagramas de flujo de datos</a:t>
            </a:r>
          </a:p>
          <a:p>
            <a:pPr>
              <a:buNone/>
            </a:pPr>
            <a:r>
              <a:rPr lang="es-CO" dirty="0" smtClean="0"/>
              <a:t>5</a:t>
            </a:r>
            <a:r>
              <a:rPr lang="es-CO" dirty="0" smtClean="0"/>
              <a:t>. Modelo de datos (diagrama </a:t>
            </a:r>
            <a:r>
              <a:rPr lang="es-CO" dirty="0" smtClean="0"/>
              <a:t>E/R, o </a:t>
            </a:r>
            <a:r>
              <a:rPr lang="es-CO" dirty="0" smtClean="0"/>
              <a:t>diagrama de clases UML)</a:t>
            </a:r>
          </a:p>
          <a:p>
            <a:pPr>
              <a:buNone/>
            </a:pPr>
            <a:r>
              <a:rPr lang="es-CO" dirty="0" smtClean="0"/>
              <a:t>6</a:t>
            </a:r>
            <a:r>
              <a:rPr lang="es-CO" dirty="0" smtClean="0"/>
              <a:t>. Diccionario de datos</a:t>
            </a:r>
          </a:p>
          <a:p>
            <a:pPr>
              <a:buNone/>
            </a:pPr>
            <a:r>
              <a:rPr lang="es-CO" dirty="0" smtClean="0"/>
              <a:t>7</a:t>
            </a:r>
            <a:r>
              <a:rPr lang="es-CO" dirty="0" smtClean="0"/>
              <a:t>. Casos de uso</a:t>
            </a:r>
          </a:p>
          <a:p>
            <a:pPr>
              <a:buNone/>
            </a:pPr>
            <a:r>
              <a:rPr lang="es-CO" dirty="0" smtClean="0"/>
              <a:t>8</a:t>
            </a:r>
            <a:r>
              <a:rPr lang="es-CO" dirty="0" smtClean="0"/>
              <a:t>. Documentos adicionales (p.ej. modelos de informes y formularios)</a:t>
            </a:r>
          </a:p>
          <a:p>
            <a:endParaRPr lang="es-CO"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3</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Grp="1" noChangeArrowheads="1"/>
          </p:cNvSpPr>
          <p:nvPr>
            <p:ph type="sldNum" sz="quarter" idx="4294967295"/>
          </p:nvPr>
        </p:nvSpPr>
        <p:spPr>
          <a:xfrm>
            <a:off x="6553200" y="6248400"/>
            <a:ext cx="2133600" cy="457200"/>
          </a:xfrm>
          <a:prstGeom prst="rect">
            <a:avLst/>
          </a:prstGeom>
        </p:spPr>
        <p:txBody>
          <a:bodyPr/>
          <a:lstStyle/>
          <a:p>
            <a:fld id="{24E638F3-D0B5-402D-9497-5A66F7763611}" type="slidenum">
              <a:rPr lang="es-ES"/>
              <a:pPr/>
              <a:t>4</a:t>
            </a:fld>
            <a:endParaRPr lang="es-ES"/>
          </a:p>
        </p:txBody>
      </p:sp>
      <p:sp>
        <p:nvSpPr>
          <p:cNvPr id="275458" name="Rectangle 2"/>
          <p:cNvSpPr>
            <a:spLocks noGrp="1" noChangeArrowheads="1"/>
          </p:cNvSpPr>
          <p:nvPr>
            <p:ph type="ctrTitle"/>
          </p:nvPr>
        </p:nvSpPr>
        <p:spPr>
          <a:xfrm>
            <a:off x="2285984" y="2071678"/>
            <a:ext cx="6172200" cy="1894362"/>
          </a:xfrm>
        </p:spPr>
        <p:txBody>
          <a:bodyPr/>
          <a:lstStyle/>
          <a:p>
            <a:r>
              <a:rPr lang="es-ES_tradnl" dirty="0"/>
              <a:t>Diagramas de Casos de Uso</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6 Marcador de número de diapositiva"/>
          <p:cNvSpPr>
            <a:spLocks noGrp="1"/>
          </p:cNvSpPr>
          <p:nvPr>
            <p:ph type="sldNum" sz="quarter" idx="12"/>
          </p:nvPr>
        </p:nvSpPr>
        <p:spPr/>
        <p:txBody>
          <a:bodyPr/>
          <a:lstStyle/>
          <a:p>
            <a:fld id="{6EC2ABDE-D3AF-491B-B06E-B5A7D0B95871}" type="slidenum">
              <a:rPr lang="es-ES"/>
              <a:pPr/>
              <a:t>5</a:t>
            </a:fld>
            <a:endParaRPr lang="es-ES"/>
          </a:p>
        </p:txBody>
      </p:sp>
      <p:sp>
        <p:nvSpPr>
          <p:cNvPr id="207877" name="Rectangle 5"/>
          <p:cNvSpPr>
            <a:spLocks noGrp="1" noChangeArrowheads="1"/>
          </p:cNvSpPr>
          <p:nvPr>
            <p:ph type="title"/>
          </p:nvPr>
        </p:nvSpPr>
        <p:spPr>
          <a:xfrm>
            <a:off x="428596" y="214290"/>
            <a:ext cx="7467600" cy="1143000"/>
          </a:xfrm>
        </p:spPr>
        <p:txBody>
          <a:bodyPr/>
          <a:lstStyle/>
          <a:p>
            <a:r>
              <a:rPr lang="es-ES" dirty="0"/>
              <a:t>Casos de Uso</a:t>
            </a:r>
          </a:p>
        </p:txBody>
      </p:sp>
      <p:sp>
        <p:nvSpPr>
          <p:cNvPr id="207878" name="Rectangle 6"/>
          <p:cNvSpPr>
            <a:spLocks noGrp="1" noChangeArrowheads="1"/>
          </p:cNvSpPr>
          <p:nvPr>
            <p:ph type="body" sz="half" idx="1"/>
          </p:nvPr>
        </p:nvSpPr>
        <p:spPr>
          <a:xfrm>
            <a:off x="357158" y="1571612"/>
            <a:ext cx="4521202" cy="4729183"/>
          </a:xfrm>
        </p:spPr>
        <p:txBody>
          <a:bodyPr/>
          <a:lstStyle/>
          <a:p>
            <a:pPr algn="just">
              <a:lnSpc>
                <a:spcPct val="90000"/>
              </a:lnSpc>
            </a:pPr>
            <a:r>
              <a:rPr lang="es-ES" sz="2400" dirty="0"/>
              <a:t>Los Casos de Uso (</a:t>
            </a:r>
            <a:r>
              <a:rPr lang="es-ES" sz="2400" dirty="0" err="1"/>
              <a:t>Ivar</a:t>
            </a:r>
            <a:r>
              <a:rPr lang="es-ES" sz="2400" dirty="0"/>
              <a:t> Jacobson) describen bajo la forma de acciones </a:t>
            </a:r>
            <a:r>
              <a:rPr lang="es-ES" sz="2400" dirty="0" smtClean="0"/>
              <a:t>el </a:t>
            </a:r>
            <a:r>
              <a:rPr lang="es-ES" sz="2400" dirty="0"/>
              <a:t>comportamiento de un sistema desde el </a:t>
            </a:r>
            <a:r>
              <a:rPr lang="es-ES" sz="2400" dirty="0" err="1"/>
              <a:t>p.d.v.</a:t>
            </a:r>
            <a:r>
              <a:rPr lang="es-ES" sz="2400" dirty="0"/>
              <a:t> del usuario</a:t>
            </a:r>
          </a:p>
          <a:p>
            <a:pPr algn="just">
              <a:lnSpc>
                <a:spcPct val="90000"/>
              </a:lnSpc>
            </a:pPr>
            <a:r>
              <a:rPr lang="es-ES" sz="2400" dirty="0"/>
              <a:t>Permiten definir los límites del sistema y las relaciones entre el sistema y el entorno</a:t>
            </a:r>
          </a:p>
          <a:p>
            <a:pPr algn="just">
              <a:lnSpc>
                <a:spcPct val="90000"/>
              </a:lnSpc>
            </a:pPr>
            <a:r>
              <a:rPr lang="es-ES" sz="2400" dirty="0"/>
              <a:t>Los Casos de Uso son descripciones de la funcionalidad del sistema independientes de la implementación</a:t>
            </a:r>
          </a:p>
        </p:txBody>
      </p:sp>
      <p:sp>
        <p:nvSpPr>
          <p:cNvPr id="9" name="8 Marcador de contenido"/>
          <p:cNvSpPr>
            <a:spLocks noGrp="1"/>
          </p:cNvSpPr>
          <p:nvPr>
            <p:ph sz="half" idx="2"/>
          </p:nvPr>
        </p:nvSpPr>
        <p:spPr>
          <a:xfrm>
            <a:off x="5102225" y="1285860"/>
            <a:ext cx="3613179" cy="4929222"/>
          </a:xfrm>
        </p:spPr>
        <p:txBody>
          <a:bodyPr/>
          <a:lstStyle/>
          <a:p>
            <a:r>
              <a:rPr lang="es-CO" dirty="0" smtClean="0"/>
              <a:t>Componentes</a:t>
            </a:r>
          </a:p>
          <a:p>
            <a:pPr lvl="1"/>
            <a:r>
              <a:rPr lang="es-CO" dirty="0" smtClean="0"/>
              <a:t>Actores</a:t>
            </a:r>
          </a:p>
          <a:p>
            <a:pPr lvl="1"/>
            <a:endParaRPr lang="es-CO" dirty="0" smtClean="0"/>
          </a:p>
          <a:p>
            <a:pPr lvl="1"/>
            <a:endParaRPr lang="es-CO" dirty="0" smtClean="0"/>
          </a:p>
          <a:p>
            <a:pPr lvl="1"/>
            <a:endParaRPr lang="es-CO" dirty="0" smtClean="0"/>
          </a:p>
          <a:p>
            <a:pPr lvl="1"/>
            <a:r>
              <a:rPr lang="es-CO" dirty="0" smtClean="0"/>
              <a:t>Casos </a:t>
            </a:r>
            <a:r>
              <a:rPr lang="es-CO" dirty="0" smtClean="0"/>
              <a:t>de uso</a:t>
            </a:r>
          </a:p>
          <a:p>
            <a:pPr lvl="1"/>
            <a:endParaRPr lang="es-CO" dirty="0" smtClean="0"/>
          </a:p>
        </p:txBody>
      </p:sp>
      <p:pic>
        <p:nvPicPr>
          <p:cNvPr id="1026" name="Picture 2"/>
          <p:cNvPicPr>
            <a:picLocks noChangeAspect="1" noChangeArrowheads="1"/>
          </p:cNvPicPr>
          <p:nvPr/>
        </p:nvPicPr>
        <p:blipFill>
          <a:blip r:embed="rId3"/>
          <a:srcRect/>
          <a:stretch>
            <a:fillRect/>
          </a:stretch>
        </p:blipFill>
        <p:spPr bwMode="auto">
          <a:xfrm>
            <a:off x="7000892" y="1857364"/>
            <a:ext cx="1285884" cy="1607355"/>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5357818" y="4071942"/>
            <a:ext cx="3181350" cy="129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6 Marcador de número de diapositiva"/>
          <p:cNvSpPr>
            <a:spLocks noGrp="1"/>
          </p:cNvSpPr>
          <p:nvPr>
            <p:ph type="sldNum" sz="quarter" idx="12"/>
          </p:nvPr>
        </p:nvSpPr>
        <p:spPr/>
        <p:txBody>
          <a:bodyPr/>
          <a:lstStyle/>
          <a:p>
            <a:fld id="{210C3F52-8A2B-4B5C-90D5-009E985A68EC}" type="slidenum">
              <a:rPr lang="es-ES"/>
              <a:pPr/>
              <a:t>6</a:t>
            </a:fld>
            <a:endParaRPr lang="es-ES"/>
          </a:p>
        </p:txBody>
      </p:sp>
      <p:sp>
        <p:nvSpPr>
          <p:cNvPr id="218118" name="Rectangle 6"/>
          <p:cNvSpPr>
            <a:spLocks noGrp="1" noChangeArrowheads="1"/>
          </p:cNvSpPr>
          <p:nvPr>
            <p:ph type="title"/>
          </p:nvPr>
        </p:nvSpPr>
        <p:spPr/>
        <p:txBody>
          <a:bodyPr/>
          <a:lstStyle/>
          <a:p>
            <a:r>
              <a:rPr lang="es-ES" dirty="0"/>
              <a:t>Casos de Uso: Relaciones</a:t>
            </a:r>
          </a:p>
        </p:txBody>
      </p:sp>
      <p:sp>
        <p:nvSpPr>
          <p:cNvPr id="218119" name="Rectangle 7"/>
          <p:cNvSpPr>
            <a:spLocks noGrp="1" noChangeArrowheads="1"/>
          </p:cNvSpPr>
          <p:nvPr>
            <p:ph type="body" sz="half" idx="1"/>
          </p:nvPr>
        </p:nvSpPr>
        <p:spPr>
          <a:xfrm>
            <a:off x="857224" y="1857364"/>
            <a:ext cx="3584575" cy="4114800"/>
          </a:xfrm>
        </p:spPr>
        <p:txBody>
          <a:bodyPr/>
          <a:lstStyle/>
          <a:p>
            <a:r>
              <a:rPr lang="es-ES" sz="2500" dirty="0" smtClean="0"/>
              <a:t>Se definen </a:t>
            </a:r>
            <a:r>
              <a:rPr lang="es-ES" sz="2500" dirty="0"/>
              <a:t>cuatro tipos de </a:t>
            </a:r>
            <a:r>
              <a:rPr lang="es-ES" sz="2500" dirty="0" smtClean="0"/>
              <a:t>relación :</a:t>
            </a:r>
          </a:p>
          <a:p>
            <a:endParaRPr lang="es-ES" sz="2500" dirty="0"/>
          </a:p>
          <a:p>
            <a:pPr lvl="1"/>
            <a:r>
              <a:rPr lang="es-ES" sz="2100" dirty="0"/>
              <a:t>Comunicación</a:t>
            </a:r>
          </a:p>
        </p:txBody>
      </p:sp>
      <p:sp>
        <p:nvSpPr>
          <p:cNvPr id="218120" name="Rectangle 8"/>
          <p:cNvSpPr>
            <a:spLocks noGrp="1" noChangeArrowheads="1"/>
          </p:cNvSpPr>
          <p:nvPr>
            <p:ph type="body" sz="half" idx="2"/>
          </p:nvPr>
        </p:nvSpPr>
        <p:spPr>
          <a:xfrm>
            <a:off x="4500562" y="1857364"/>
            <a:ext cx="4286280" cy="4114800"/>
          </a:xfrm>
        </p:spPr>
        <p:txBody>
          <a:bodyPr/>
          <a:lstStyle/>
          <a:p>
            <a:pPr lvl="1" algn="just">
              <a:lnSpc>
                <a:spcPct val="90000"/>
              </a:lnSpc>
            </a:pPr>
            <a:r>
              <a:rPr lang="es-ES" sz="2000" b="1" dirty="0"/>
              <a:t>Inclusión</a:t>
            </a:r>
            <a:r>
              <a:rPr lang="es-ES_tradnl" sz="2000" dirty="0"/>
              <a:t> </a:t>
            </a:r>
            <a:r>
              <a:rPr lang="es-ES" sz="2000" dirty="0"/>
              <a:t>: una instancia del Caso de Uso origen incluye también el comportamiento descrito por el Caso de Uso destino</a:t>
            </a:r>
          </a:p>
          <a:p>
            <a:pPr lvl="1">
              <a:lnSpc>
                <a:spcPct val="90000"/>
              </a:lnSpc>
            </a:pPr>
            <a:endParaRPr lang="es-ES" sz="2000" dirty="0"/>
          </a:p>
          <a:p>
            <a:pPr lvl="1">
              <a:lnSpc>
                <a:spcPct val="90000"/>
              </a:lnSpc>
            </a:pPr>
            <a:endParaRPr lang="es-ES" sz="2000" dirty="0"/>
          </a:p>
          <a:p>
            <a:pPr lvl="1">
              <a:lnSpc>
                <a:spcPct val="90000"/>
              </a:lnSpc>
            </a:pPr>
            <a:endParaRPr lang="es-ES" sz="2000" dirty="0"/>
          </a:p>
          <a:p>
            <a:pPr lvl="1">
              <a:lnSpc>
                <a:spcPct val="90000"/>
              </a:lnSpc>
            </a:pPr>
            <a:endParaRPr lang="es-ES" sz="2000" dirty="0"/>
          </a:p>
          <a:p>
            <a:pPr lvl="1">
              <a:lnSpc>
                <a:spcPct val="90000"/>
              </a:lnSpc>
            </a:pPr>
            <a:endParaRPr lang="es-ES" sz="2000" dirty="0"/>
          </a:p>
          <a:p>
            <a:pPr lvl="1">
              <a:lnSpc>
                <a:spcPct val="90000"/>
              </a:lnSpc>
            </a:pPr>
            <a:r>
              <a:rPr lang="es-ES" sz="2000" dirty="0"/>
              <a:t>&lt;&lt;</a:t>
            </a:r>
            <a:r>
              <a:rPr lang="es-ES" sz="2000" dirty="0" err="1"/>
              <a:t>include</a:t>
            </a:r>
            <a:r>
              <a:rPr lang="es-ES" sz="2000" dirty="0"/>
              <a:t>&gt;&gt; </a:t>
            </a:r>
            <a:r>
              <a:rPr lang="es-ES_tradnl" sz="2000" dirty="0"/>
              <a:t>reemplazó al denominado </a:t>
            </a:r>
            <a:r>
              <a:rPr lang="es-ES" sz="2000" dirty="0"/>
              <a:t>&lt;&lt;uses&gt;&gt;</a:t>
            </a:r>
          </a:p>
        </p:txBody>
      </p:sp>
      <p:pic>
        <p:nvPicPr>
          <p:cNvPr id="218116" name="Picture 4"/>
          <p:cNvPicPr>
            <a:picLocks noChangeAspect="1" noChangeArrowheads="1"/>
          </p:cNvPicPr>
          <p:nvPr/>
        </p:nvPicPr>
        <p:blipFill>
          <a:blip r:embed="rId3"/>
          <a:srcRect/>
          <a:stretch>
            <a:fillRect/>
          </a:stretch>
        </p:blipFill>
        <p:spPr bwMode="auto">
          <a:xfrm>
            <a:off x="0" y="4648200"/>
            <a:ext cx="5486400" cy="1668463"/>
          </a:xfrm>
          <a:prstGeom prst="rect">
            <a:avLst/>
          </a:prstGeom>
          <a:noFill/>
          <a:ln w="12700">
            <a:noFill/>
            <a:miter lim="800000"/>
            <a:headEnd/>
            <a:tailEnd/>
          </a:ln>
          <a:effectLst/>
        </p:spPr>
      </p:pic>
      <p:pic>
        <p:nvPicPr>
          <p:cNvPr id="218121" name="Picture 9"/>
          <p:cNvPicPr>
            <a:picLocks noChangeAspect="1" noChangeArrowheads="1"/>
          </p:cNvPicPr>
          <p:nvPr/>
        </p:nvPicPr>
        <p:blipFill>
          <a:blip r:embed="rId4"/>
          <a:srcRect/>
          <a:stretch>
            <a:fillRect/>
          </a:stretch>
        </p:blipFill>
        <p:spPr bwMode="auto">
          <a:xfrm>
            <a:off x="3571868" y="3500438"/>
            <a:ext cx="6019800" cy="1185862"/>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6 Marcador de número de diapositiva"/>
          <p:cNvSpPr>
            <a:spLocks noGrp="1"/>
          </p:cNvSpPr>
          <p:nvPr>
            <p:ph type="sldNum" sz="quarter" idx="12"/>
          </p:nvPr>
        </p:nvSpPr>
        <p:spPr/>
        <p:txBody>
          <a:bodyPr/>
          <a:lstStyle/>
          <a:p>
            <a:fld id="{FDA7F40E-9F83-4A10-A00E-6E8418B52235}" type="slidenum">
              <a:rPr lang="es-ES"/>
              <a:pPr/>
              <a:t>7</a:t>
            </a:fld>
            <a:endParaRPr lang="es-ES"/>
          </a:p>
        </p:txBody>
      </p:sp>
      <p:sp>
        <p:nvSpPr>
          <p:cNvPr id="222214" name="Rectangle 6"/>
          <p:cNvSpPr>
            <a:spLocks noGrp="1" noChangeArrowheads="1"/>
          </p:cNvSpPr>
          <p:nvPr>
            <p:ph type="title"/>
          </p:nvPr>
        </p:nvSpPr>
        <p:spPr/>
        <p:txBody>
          <a:bodyPr/>
          <a:lstStyle/>
          <a:p>
            <a:r>
              <a:rPr lang="es-ES"/>
              <a:t>… Casos de Uso: Relaciones</a:t>
            </a:r>
          </a:p>
        </p:txBody>
      </p:sp>
      <p:sp>
        <p:nvSpPr>
          <p:cNvPr id="222215" name="Rectangle 7"/>
          <p:cNvSpPr>
            <a:spLocks noGrp="1" noChangeArrowheads="1"/>
          </p:cNvSpPr>
          <p:nvPr>
            <p:ph type="body" sz="half" idx="1"/>
          </p:nvPr>
        </p:nvSpPr>
        <p:spPr>
          <a:xfrm>
            <a:off x="714348" y="1785926"/>
            <a:ext cx="3857652" cy="4114800"/>
          </a:xfrm>
        </p:spPr>
        <p:txBody>
          <a:bodyPr/>
          <a:lstStyle/>
          <a:p>
            <a:pPr lvl="1"/>
            <a:r>
              <a:rPr lang="es-ES" dirty="0"/>
              <a:t>Extensión</a:t>
            </a:r>
            <a:r>
              <a:rPr lang="es-ES_tradnl" dirty="0"/>
              <a:t> </a:t>
            </a:r>
            <a:r>
              <a:rPr lang="es-ES" dirty="0"/>
              <a:t>: el Caso de Uso origen extiende el comportamiento del Caso de Uso destino</a:t>
            </a:r>
          </a:p>
        </p:txBody>
      </p:sp>
      <p:sp>
        <p:nvSpPr>
          <p:cNvPr id="222216" name="Rectangle 8"/>
          <p:cNvSpPr>
            <a:spLocks noGrp="1" noChangeArrowheads="1"/>
          </p:cNvSpPr>
          <p:nvPr>
            <p:ph type="body" sz="half" idx="2"/>
          </p:nvPr>
        </p:nvSpPr>
        <p:spPr>
          <a:xfrm>
            <a:off x="5000628" y="1714488"/>
            <a:ext cx="3857652" cy="4114800"/>
          </a:xfrm>
        </p:spPr>
        <p:txBody>
          <a:bodyPr/>
          <a:lstStyle/>
          <a:p>
            <a:pPr lvl="1"/>
            <a:r>
              <a:rPr lang="es-ES" dirty="0" smtClean="0"/>
              <a:t>Herencia</a:t>
            </a:r>
            <a:r>
              <a:rPr lang="es-ES_tradnl" dirty="0" smtClean="0"/>
              <a:t> </a:t>
            </a:r>
            <a:r>
              <a:rPr lang="es-ES" dirty="0" smtClean="0"/>
              <a:t>: el Caso de Uso origen hereda la especificación del Caso de Uso destino y posiblemente la modifica y/o amplía</a:t>
            </a:r>
          </a:p>
          <a:p>
            <a:pPr>
              <a:buFont typeface="Wingdings" pitchFamily="2" charset="2"/>
              <a:buNone/>
            </a:pPr>
            <a:endParaRPr lang="es-ES" sz="2400" dirty="0"/>
          </a:p>
        </p:txBody>
      </p:sp>
      <p:pic>
        <p:nvPicPr>
          <p:cNvPr id="222212" name="Picture 4"/>
          <p:cNvPicPr>
            <a:picLocks noChangeAspect="1" noChangeArrowheads="1"/>
          </p:cNvPicPr>
          <p:nvPr/>
        </p:nvPicPr>
        <p:blipFill>
          <a:blip r:embed="rId3"/>
          <a:srcRect/>
          <a:stretch>
            <a:fillRect/>
          </a:stretch>
        </p:blipFill>
        <p:spPr bwMode="auto">
          <a:xfrm>
            <a:off x="-642974" y="3929066"/>
            <a:ext cx="6172200" cy="1216025"/>
          </a:xfrm>
          <a:prstGeom prst="rect">
            <a:avLst/>
          </a:prstGeom>
          <a:noFill/>
          <a:ln w="12700">
            <a:noFill/>
            <a:miter lim="800000"/>
            <a:headEnd/>
            <a:tailEnd/>
          </a:ln>
          <a:effectLst/>
        </p:spPr>
      </p:pic>
      <p:pic>
        <p:nvPicPr>
          <p:cNvPr id="222217" name="Picture 9"/>
          <p:cNvPicPr>
            <a:picLocks noChangeAspect="1" noChangeArrowheads="1"/>
          </p:cNvPicPr>
          <p:nvPr/>
        </p:nvPicPr>
        <p:blipFill>
          <a:blip r:embed="rId4"/>
          <a:srcRect/>
          <a:stretch>
            <a:fillRect/>
          </a:stretch>
        </p:blipFill>
        <p:spPr bwMode="auto">
          <a:xfrm>
            <a:off x="3500430" y="4572008"/>
            <a:ext cx="6400800" cy="1484313"/>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8</a:t>
            </a:fld>
            <a:endParaRPr lang="es-CO"/>
          </a:p>
        </p:txBody>
      </p:sp>
      <p:pic>
        <p:nvPicPr>
          <p:cNvPr id="7170" name="Picture 2"/>
          <p:cNvPicPr>
            <a:picLocks noChangeAspect="1" noChangeArrowheads="1"/>
          </p:cNvPicPr>
          <p:nvPr/>
        </p:nvPicPr>
        <p:blipFill>
          <a:blip r:embed="rId2"/>
          <a:srcRect/>
          <a:stretch>
            <a:fillRect/>
          </a:stretch>
        </p:blipFill>
        <p:spPr bwMode="auto">
          <a:xfrm>
            <a:off x="0" y="0"/>
            <a:ext cx="5072066" cy="376514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3357554" y="3214686"/>
            <a:ext cx="5706395" cy="3643314"/>
          </a:xfrm>
          <a:prstGeom prst="rect">
            <a:avLst/>
          </a:prstGeom>
          <a:noFill/>
          <a:ln w="9525">
            <a:noFill/>
            <a:miter lim="800000"/>
            <a:headEnd/>
            <a:tailEnd/>
          </a:ln>
          <a:effectLst/>
        </p:spPr>
      </p:pic>
      <p:sp>
        <p:nvSpPr>
          <p:cNvPr id="7" name="6 CuadroTexto"/>
          <p:cNvSpPr txBox="1"/>
          <p:nvPr/>
        </p:nvSpPr>
        <p:spPr>
          <a:xfrm>
            <a:off x="5500694" y="2571744"/>
            <a:ext cx="1857388" cy="369332"/>
          </a:xfrm>
          <a:prstGeom prst="rect">
            <a:avLst/>
          </a:prstGeom>
          <a:noFill/>
        </p:spPr>
        <p:txBody>
          <a:bodyPr wrap="square" rtlCol="0">
            <a:spAutoFit/>
          </a:bodyPr>
          <a:lstStyle/>
          <a:p>
            <a:pPr algn="ctr"/>
            <a:r>
              <a:rPr lang="es-CO" b="1" dirty="0" smtClean="0">
                <a:solidFill>
                  <a:schemeClr val="accent1">
                    <a:lumMod val="75000"/>
                  </a:schemeClr>
                </a:solidFill>
              </a:rPr>
              <a:t>EJEMPLO</a:t>
            </a:r>
            <a:endParaRPr lang="es-CO"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6"/>
          <p:cNvSpPr>
            <a:spLocks noGrp="1" noChangeArrowheads="1"/>
          </p:cNvSpPr>
          <p:nvPr>
            <p:ph type="title"/>
          </p:nvPr>
        </p:nvSpPr>
        <p:spPr/>
        <p:txBody>
          <a:bodyPr/>
          <a:lstStyle/>
          <a:p>
            <a:r>
              <a:rPr lang="es-ES"/>
              <a:t>… Casos de Uso: Relaciones</a:t>
            </a:r>
          </a:p>
        </p:txBody>
      </p:sp>
      <p:sp>
        <p:nvSpPr>
          <p:cNvPr id="226311" name="Rectangle 7"/>
          <p:cNvSpPr>
            <a:spLocks noGrp="1" noChangeArrowheads="1"/>
          </p:cNvSpPr>
          <p:nvPr>
            <p:ph type="body" idx="1"/>
          </p:nvPr>
        </p:nvSpPr>
        <p:spPr/>
        <p:txBody>
          <a:bodyPr/>
          <a:lstStyle/>
          <a:p>
            <a:r>
              <a:rPr lang="es-ES"/>
              <a:t>Ejemplo:</a:t>
            </a:r>
          </a:p>
        </p:txBody>
      </p:sp>
      <p:pic>
        <p:nvPicPr>
          <p:cNvPr id="226308" name="Picture 4"/>
          <p:cNvPicPr>
            <a:picLocks noChangeAspect="1" noChangeArrowheads="1"/>
          </p:cNvPicPr>
          <p:nvPr/>
        </p:nvPicPr>
        <p:blipFill>
          <a:blip r:embed="rId3"/>
          <a:srcRect/>
          <a:stretch>
            <a:fillRect/>
          </a:stretch>
        </p:blipFill>
        <p:spPr bwMode="auto">
          <a:xfrm>
            <a:off x="938213" y="1663700"/>
            <a:ext cx="7297737" cy="4787900"/>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7_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7_Mirador">
      <a:majorFont>
        <a:latin typeface=""/>
        <a:ea typeface=""/>
        <a:cs typeface=""/>
      </a:majorFont>
      <a:minorFont>
        <a:latin typeface=""/>
        <a:ea typeface=""/>
        <a:cs typeface=""/>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otalTime>136</TotalTime>
  <Words>1239</Words>
  <Application>Microsoft Office PowerPoint</Application>
  <PresentationFormat>Presentación en pantalla (4:3)</PresentationFormat>
  <Paragraphs>96</Paragraphs>
  <Slides>17</Slides>
  <Notes>7</Notes>
  <HiddenSlides>0</HiddenSlides>
  <MMClips>0</MMClips>
  <ScaleCrop>false</ScaleCrop>
  <HeadingPairs>
    <vt:vector size="4" baseType="variant">
      <vt:variant>
        <vt:lpstr>Tema</vt:lpstr>
      </vt:variant>
      <vt:variant>
        <vt:i4>2</vt:i4>
      </vt:variant>
      <vt:variant>
        <vt:lpstr>Títulos de diapositiva</vt:lpstr>
      </vt:variant>
      <vt:variant>
        <vt:i4>17</vt:i4>
      </vt:variant>
    </vt:vector>
  </HeadingPairs>
  <TitlesOfParts>
    <vt:vector size="19" baseType="lpstr">
      <vt:lpstr>Tema de Office</vt:lpstr>
      <vt:lpstr>7_Mirador</vt:lpstr>
      <vt:lpstr>Diapositiva 1</vt:lpstr>
      <vt:lpstr> Especificación de requerimientos</vt:lpstr>
      <vt:lpstr>Documento de especificación del sistema </vt:lpstr>
      <vt:lpstr>Diagramas de Casos de Uso</vt:lpstr>
      <vt:lpstr>Casos de Uso</vt:lpstr>
      <vt:lpstr>Casos de Uso: Relaciones</vt:lpstr>
      <vt:lpstr>… Casos de Uso: Relaciones</vt:lpstr>
      <vt:lpstr>Diapositiva 8</vt:lpstr>
      <vt:lpstr>… Casos de Uso: Relaciones</vt:lpstr>
      <vt:lpstr>Diagrama de Casos de Uso</vt:lpstr>
      <vt:lpstr>Ejemplos</vt:lpstr>
      <vt:lpstr>… Ejemplos</vt:lpstr>
      <vt:lpstr>Diapositiva 13</vt:lpstr>
      <vt:lpstr>Diapositiva 14</vt:lpstr>
      <vt:lpstr>Diapositiva 15</vt:lpstr>
      <vt:lpstr>Diapositiva 16</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SONY</dc:creator>
  <cp:lastModifiedBy>SONY</cp:lastModifiedBy>
  <cp:revision>15</cp:revision>
  <dcterms:created xsi:type="dcterms:W3CDTF">2012-10-26T04:03:30Z</dcterms:created>
  <dcterms:modified xsi:type="dcterms:W3CDTF">2012-10-26T06:19:46Z</dcterms:modified>
</cp:coreProperties>
</file>