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handoutMasterIdLst>
    <p:handoutMasterId r:id="rId54"/>
  </p:handoutMasterIdLst>
  <p:sldIdLst>
    <p:sldId id="256" r:id="rId3"/>
    <p:sldId id="324" r:id="rId4"/>
    <p:sldId id="385" r:id="rId5"/>
    <p:sldId id="329" r:id="rId6"/>
    <p:sldId id="330" r:id="rId7"/>
    <p:sldId id="331" r:id="rId8"/>
    <p:sldId id="332" r:id="rId9"/>
    <p:sldId id="335" r:id="rId10"/>
    <p:sldId id="383" r:id="rId11"/>
    <p:sldId id="336" r:id="rId12"/>
    <p:sldId id="337" r:id="rId13"/>
    <p:sldId id="378" r:id="rId14"/>
    <p:sldId id="339" r:id="rId15"/>
    <p:sldId id="340" r:id="rId16"/>
    <p:sldId id="384" r:id="rId17"/>
    <p:sldId id="342" r:id="rId18"/>
    <p:sldId id="343" r:id="rId19"/>
    <p:sldId id="344" r:id="rId20"/>
    <p:sldId id="345" r:id="rId21"/>
    <p:sldId id="346" r:id="rId22"/>
    <p:sldId id="348" r:id="rId23"/>
    <p:sldId id="349" r:id="rId24"/>
    <p:sldId id="350" r:id="rId25"/>
    <p:sldId id="380" r:id="rId26"/>
    <p:sldId id="379" r:id="rId27"/>
    <p:sldId id="347" r:id="rId28"/>
    <p:sldId id="352" r:id="rId29"/>
    <p:sldId id="353" r:id="rId30"/>
    <p:sldId id="354" r:id="rId31"/>
    <p:sldId id="355" r:id="rId32"/>
    <p:sldId id="356" r:id="rId33"/>
    <p:sldId id="357" r:id="rId34"/>
    <p:sldId id="358" r:id="rId35"/>
    <p:sldId id="359" r:id="rId36"/>
    <p:sldId id="360" r:id="rId37"/>
    <p:sldId id="361" r:id="rId38"/>
    <p:sldId id="362" r:id="rId39"/>
    <p:sldId id="363" r:id="rId40"/>
    <p:sldId id="364" r:id="rId41"/>
    <p:sldId id="381" r:id="rId42"/>
    <p:sldId id="366" r:id="rId43"/>
    <p:sldId id="367" r:id="rId44"/>
    <p:sldId id="368" r:id="rId45"/>
    <p:sldId id="369" r:id="rId46"/>
    <p:sldId id="370" r:id="rId47"/>
    <p:sldId id="371" r:id="rId48"/>
    <p:sldId id="382" r:id="rId49"/>
    <p:sldId id="372" r:id="rId50"/>
    <p:sldId id="373" r:id="rId51"/>
    <p:sldId id="374" r:id="rId52"/>
    <p:sldId id="375" r:id="rId53"/>
  </p:sldIdLst>
  <p:sldSz cx="9144000" cy="6858000" type="screen4x3"/>
  <p:notesSz cx="6797675" cy="9926638"/>
  <p:defaultTextStyle>
    <a:defPPr>
      <a:defRPr lang="es-PE"/>
    </a:defPPr>
    <a:lvl1pPr algn="l" rtl="0" fontAlgn="base">
      <a:spcBef>
        <a:spcPct val="0"/>
      </a:spcBef>
      <a:spcAft>
        <a:spcPct val="0"/>
      </a:spcAft>
      <a:defRPr u="sng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u="sng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u="sng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u="sng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u="sng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u="sng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u="sng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u="sng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u="sng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C80"/>
    <a:srgbClr val="FF9999"/>
    <a:srgbClr val="0099CC"/>
    <a:srgbClr val="990000"/>
    <a:srgbClr val="0066CC"/>
    <a:srgbClr val="FF0000"/>
    <a:srgbClr val="66CCFF"/>
    <a:srgbClr val="CCC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01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086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viewProps" Target="viewProp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20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u="none"/>
            </a:lvl1pPr>
          </a:lstStyle>
          <a:p>
            <a:pPr>
              <a:defRPr/>
            </a:pPr>
            <a:endParaRPr lang="es-PE"/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u="none"/>
            </a:lvl1pPr>
          </a:lstStyle>
          <a:p>
            <a:pPr>
              <a:defRPr/>
            </a:pPr>
            <a:endParaRPr lang="es-PE"/>
          </a:p>
        </p:txBody>
      </p:sp>
      <p:sp>
        <p:nvSpPr>
          <p:cNvPr id="706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u="none"/>
            </a:lvl1pPr>
          </a:lstStyle>
          <a:p>
            <a:pPr>
              <a:defRPr/>
            </a:pPr>
            <a:endParaRPr lang="es-PE"/>
          </a:p>
        </p:txBody>
      </p:sp>
      <p:sp>
        <p:nvSpPr>
          <p:cNvPr id="706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u="none"/>
            </a:lvl1pPr>
          </a:lstStyle>
          <a:p>
            <a:pPr>
              <a:defRPr/>
            </a:pPr>
            <a:fld id="{7D9F4B48-C54A-4188-BF79-FB11FA740B98}" type="slidenum">
              <a:rPr lang="es-PE"/>
              <a:pPr>
                <a:defRPr/>
              </a:pPr>
              <a:t>‹#›</a:t>
            </a:fld>
            <a:endParaRPr lang="es-P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6 Forma libre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7 Forma libre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6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E26E4A-EB34-448D-8BFD-EEAEE413C3F2}" type="datetimeFigureOut">
              <a:rPr lang="en-US"/>
              <a:pPr>
                <a:defRPr/>
              </a:pPr>
              <a:t>11/3/2010</a:t>
            </a:fld>
            <a:endParaRPr lang="en-US"/>
          </a:p>
        </p:txBody>
      </p:sp>
      <p:sp>
        <p:nvSpPr>
          <p:cNvPr id="7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3A4F25-997A-4F51-9627-523B457AEF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0C13F9-B295-4383-A0C5-9CCF4A6BF09A}" type="datetimeFigureOut">
              <a:rPr lang="en-US"/>
              <a:pPr>
                <a:defRPr/>
              </a:pPr>
              <a:t>11/3/2010</a:t>
            </a:fld>
            <a:endParaRPr lang="en-US"/>
          </a:p>
        </p:txBody>
      </p:sp>
      <p:sp>
        <p:nvSpPr>
          <p:cNvPr id="5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1C6D3-4B9B-4FD4-8C43-17B7FA0AFC9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FD7249-2851-4080-8689-CE3BD03631AC}" type="datetimeFigureOut">
              <a:rPr lang="en-US"/>
              <a:pPr>
                <a:defRPr/>
              </a:pPr>
              <a:t>11/3/2010</a:t>
            </a:fld>
            <a:endParaRPr lang="en-US"/>
          </a:p>
        </p:txBody>
      </p:sp>
      <p:sp>
        <p:nvSpPr>
          <p:cNvPr id="5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83CB74-300E-4506-8288-BC3C75432F0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7 Rectángulo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8 Conector recto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2" name="11 Título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>
            <a:noAutofit/>
          </a:bodyPr>
          <a:lstStyle>
            <a:lvl1pPr algn="r">
              <a:defRPr sz="4200" b="1"/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25" name="24 Subtítulo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6" name="30 Marcador de fecha"/>
          <p:cNvSpPr>
            <a:spLocks noGrp="1"/>
          </p:cNvSpPr>
          <p:nvPr>
            <p:ph type="dt" sz="half" idx="10"/>
          </p:nvPr>
        </p:nvSpPr>
        <p:spPr>
          <a:xfrm>
            <a:off x="5870575" y="6557963"/>
            <a:ext cx="2003425" cy="22701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77994368-72B1-4FF7-B9DC-AA5C17EF2CCD}" type="datetimeFigureOut">
              <a:rPr/>
              <a:pPr>
                <a:defRPr/>
              </a:pPr>
              <a:t>11/3/2010</a:t>
            </a:fld>
            <a:endParaRPr dirty="0"/>
          </a:p>
        </p:txBody>
      </p:sp>
      <p:sp>
        <p:nvSpPr>
          <p:cNvPr id="7" name="1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819400" y="6557963"/>
            <a:ext cx="2927350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/>
          </a:p>
        </p:txBody>
      </p:sp>
      <p:sp>
        <p:nvSpPr>
          <p:cNvPr id="8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880350" y="6556375"/>
            <a:ext cx="588963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8B5FCF4F-BE6E-4643-9BF5-59606388C4D3}" type="slidenum">
              <a:rPr/>
              <a:pPr>
                <a:defRPr/>
              </a:pPr>
              <a:t>‹#›</a:t>
            </a:fld>
            <a:endParaRPr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2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8E6E0A-ED0A-40D9-8D61-9AA4BEB3D09F}" type="datetimeFigureOut">
              <a:rPr lang="en-US"/>
              <a:pPr>
                <a:defRPr/>
              </a:pPr>
              <a:t>11/3/2010</a:t>
            </a:fld>
            <a:endParaRPr lang="en-US" dirty="0"/>
          </a:p>
        </p:txBody>
      </p:sp>
      <p:sp>
        <p:nvSpPr>
          <p:cNvPr id="5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1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224B19-B942-4127-9BC3-9F2615D21F1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8 Rectángulo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Rectangle 11"/>
          <p:cNvSpPr>
            <a:spLocks noChangeArrowheads="1"/>
          </p:cNvSpPr>
          <p:nvPr userDrawn="1"/>
        </p:nvSpPr>
        <p:spPr bwMode="auto">
          <a:xfrm>
            <a:off x="0" y="6092825"/>
            <a:ext cx="9144000" cy="765175"/>
          </a:xfrm>
          <a:prstGeom prst="rect">
            <a:avLst/>
          </a:prstGeom>
          <a:gradFill rotWithShape="1">
            <a:gsLst>
              <a:gs pos="0">
                <a:srgbClr val="FFFFFF">
                  <a:alpha val="86000"/>
                </a:srgbClr>
              </a:gs>
              <a:gs pos="100000">
                <a:srgbClr val="FFFFF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defRPr/>
            </a:pPr>
            <a:r>
              <a:rPr lang="es-PE" sz="2000" b="1" u="none" dirty="0">
                <a:solidFill>
                  <a:srgbClr val="000066"/>
                </a:solidFill>
              </a:rPr>
              <a:t>INGENIERIA DE SOFTWARE</a:t>
            </a:r>
            <a:endParaRPr lang="es-PE" sz="2000" b="1" u="none" dirty="0">
              <a:solidFill>
                <a:srgbClr val="000066"/>
              </a:solidFill>
            </a:endParaRPr>
          </a:p>
        </p:txBody>
      </p:sp>
      <p:pic>
        <p:nvPicPr>
          <p:cNvPr id="6" name="Picture 20" descr="G:\COTECNOVA\COTECVIRTUAL\CURSO VIRTUAL ING SOFT\diseño\cdinstitucional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028700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anchor="t"/>
          <a:lstStyle>
            <a:lvl1pPr algn="r">
              <a:buNone/>
              <a:defRPr sz="4200" b="1" cap="all"/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>
          <a:xfrm>
            <a:off x="4724400" y="6556375"/>
            <a:ext cx="2001838" cy="227013"/>
          </a:xfr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3C6D343E-A328-4FC7-B4D0-063FF17DF524}" type="datetimeFigureOut">
              <a:rPr lang="en-US"/>
              <a:pPr>
                <a:defRPr/>
              </a:pPr>
              <a:t>11/3/2010</a:t>
            </a:fld>
            <a:endParaRPr lang="en-US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735138" y="6556375"/>
            <a:ext cx="2895600" cy="228600"/>
          </a:xfrm>
        </p:spPr>
        <p:txBody>
          <a:bodyPr/>
          <a:lstStyle>
            <a:lvl1pPr>
              <a:defRPr dirty="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734175" y="6554788"/>
            <a:ext cx="587375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DD89025-89CA-47FC-93DC-C37FCED7D0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2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2AA842-E785-4A9C-BA17-FC1C38E9011C}" type="datetimeFigureOut">
              <a:rPr lang="en-US"/>
              <a:pPr>
                <a:defRPr/>
              </a:pPr>
              <a:t>11/3/2010</a:t>
            </a:fld>
            <a:endParaRPr lang="en-US" dirty="0"/>
          </a:p>
        </p:txBody>
      </p:sp>
      <p:sp>
        <p:nvSpPr>
          <p:cNvPr id="6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1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75DE55-1DF0-4E34-8F53-9D477A5598E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2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6A24E5-9817-43CF-9928-F74F6AF990A9}" type="datetimeFigureOut">
              <a:rPr lang="en-US"/>
              <a:pPr>
                <a:defRPr/>
              </a:pPr>
              <a:t>11/3/2010</a:t>
            </a:fld>
            <a:endParaRPr lang="en-US" dirty="0"/>
          </a:p>
        </p:txBody>
      </p:sp>
      <p:sp>
        <p:nvSpPr>
          <p:cNvPr id="8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1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46861F-19D4-4EF9-B152-5D90C3C7895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F10206-3761-4711-B033-BF4BE5711B69}" type="datetimeFigureOut">
              <a:rPr lang="en-US"/>
              <a:pPr>
                <a:defRPr/>
              </a:pPr>
              <a:t>11/3/2010</a:t>
            </a:fld>
            <a:endParaRPr lang="en-U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1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8D4D0D-43BE-4676-9148-2F54184C3F4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2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F7F98C-BA76-425F-A1C7-F1CDF0177BC7}" type="datetimeFigureOut">
              <a:rPr lang="en-US"/>
              <a:pPr>
                <a:defRPr/>
              </a:pPr>
              <a:t>11/3/2010</a:t>
            </a:fld>
            <a:endParaRPr lang="en-US" dirty="0"/>
          </a:p>
        </p:txBody>
      </p:sp>
      <p:sp>
        <p:nvSpPr>
          <p:cNvPr id="3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1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C8315C-E19E-4BD1-87A5-5BD3B4C5F56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lIns="45720" tIns="0" rIns="0" bIns="0" spcCol="0" rtlCol="0" fromWordArt="0" forceAA="0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2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5F4564-E0A5-421C-9437-1F23B2F6BBC0}" type="datetimeFigureOut">
              <a:rPr lang="en-US"/>
              <a:pPr>
                <a:defRPr/>
              </a:pPr>
              <a:t>11/3/2010</a:t>
            </a:fld>
            <a:endParaRPr lang="en-US" dirty="0"/>
          </a:p>
        </p:txBody>
      </p:sp>
      <p:sp>
        <p:nvSpPr>
          <p:cNvPr id="6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1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D9204F-C755-462B-9894-A7E26423792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094FF8-044C-4EAC-9F73-E4D74261372D}" type="datetimeFigureOut">
              <a:rPr lang="en-US"/>
              <a:pPr>
                <a:defRPr/>
              </a:pPr>
              <a:t>11/3/2010</a:t>
            </a:fld>
            <a:endParaRPr lang="en-US"/>
          </a:p>
        </p:txBody>
      </p:sp>
      <p:sp>
        <p:nvSpPr>
          <p:cNvPr id="5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56F314-4661-4E83-A30E-80D826AEA4D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7 Rectángulo"/>
          <p:cNvSpPr/>
          <p:nvPr/>
        </p:nvSpPr>
        <p:spPr>
          <a:xfrm rot="21240000">
            <a:off x="598488" y="1004888"/>
            <a:ext cx="4319587" cy="4311650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6" name="8 Rectángulo"/>
          <p:cNvSpPr/>
          <p:nvPr/>
        </p:nvSpPr>
        <p:spPr>
          <a:xfrm rot="21420000">
            <a:off x="596900" y="998538"/>
            <a:ext cx="4319588" cy="4313237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lIns="82296" tIns="0" rIns="0" bIns="0" spcCol="0" rtlCol="0" fromWordArt="0" forceAA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0" name="9 Marcador de posición de imagen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 dirty="0"/>
          </a:p>
        </p:txBody>
      </p:sp>
      <p:sp>
        <p:nvSpPr>
          <p:cNvPr id="7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917DE34-90C7-4781-8F4F-B9F39CD3F239}" type="datetimeFigureOut">
              <a:rPr lang="en-US"/>
              <a:pPr>
                <a:defRPr/>
              </a:pPr>
              <a:t>11/3/2010</a:t>
            </a:fld>
            <a:endParaRPr lang="en-US"/>
          </a:p>
        </p:txBody>
      </p:sp>
      <p:sp>
        <p:nvSpPr>
          <p:cNvPr id="8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EBC0876-E7F1-434E-9E48-27BF07F5F5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2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C46FE-521B-457F-8180-535DC0C405F5}" type="datetimeFigureOut">
              <a:rPr lang="en-US"/>
              <a:pPr>
                <a:defRPr/>
              </a:pPr>
              <a:t>11/3/2010</a:t>
            </a:fld>
            <a:endParaRPr lang="en-US" dirty="0"/>
          </a:p>
        </p:txBody>
      </p:sp>
      <p:sp>
        <p:nvSpPr>
          <p:cNvPr id="5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1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7C760C-BAEC-49F3-B465-C7B3AE8996E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243388" y="6557963"/>
            <a:ext cx="2001837" cy="227012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9C77E11-9C6D-44A7-836E-D51951483F44}" type="datetimeFigureOut">
              <a:rPr lang="en-US"/>
              <a:pPr>
                <a:defRPr/>
              </a:pPr>
              <a:t>11/3/2010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556375"/>
            <a:ext cx="3657600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254750" y="6553200"/>
            <a:ext cx="587375" cy="228600"/>
          </a:xfr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48B3BE7F-C68A-426D-991B-A14FC8564BE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6 Forma libre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8 Forma libre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5BBB2F-19A0-4DF9-8C50-4398746E4674}" type="datetimeFigureOut">
              <a:rPr lang="en-US"/>
              <a:pPr>
                <a:defRPr/>
              </a:pPr>
              <a:t>11/3/2010</a:t>
            </a:fld>
            <a:endParaRPr lang="en-US"/>
          </a:p>
        </p:txBody>
      </p:sp>
      <p:sp>
        <p:nvSpPr>
          <p:cNvPr id="7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2E81BD-252E-448B-B0D5-509A00AA5C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261CE2-4D6F-4DB5-B8DD-72E2EADB1C08}" type="datetimeFigureOut">
              <a:rPr lang="en-US"/>
              <a:pPr>
                <a:defRPr/>
              </a:pPr>
              <a:t>11/3/2010</a:t>
            </a:fld>
            <a:endParaRPr lang="en-US"/>
          </a:p>
        </p:txBody>
      </p:sp>
      <p:sp>
        <p:nvSpPr>
          <p:cNvPr id="6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FEC9EB-5DD2-4F96-A2E4-F73C2947B9F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09E31F-502E-4CC0-9D8D-240B29B10785}" type="datetimeFigureOut">
              <a:rPr lang="en-US"/>
              <a:pPr>
                <a:defRPr/>
              </a:pPr>
              <a:t>11/3/2010</a:t>
            </a:fld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E4666F-D06A-4FBD-A20B-58989A544E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/>
          <a:lstStyle>
            <a:lvl1pPr algn="l">
              <a:defRPr sz="460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CB87BB-7D50-4530-8BD2-55AD497F6BB0}" type="datetimeFigureOut">
              <a:rPr lang="en-US"/>
              <a:pPr>
                <a:defRPr/>
              </a:pPr>
              <a:t>11/3/2010</a:t>
            </a:fld>
            <a:endParaRPr lang="en-US"/>
          </a:p>
        </p:txBody>
      </p:sp>
      <p:sp>
        <p:nvSpPr>
          <p:cNvPr id="4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82BC6A-3526-45AB-8B3E-7B89C832083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AC5AA1-0CD1-4731-BF24-D6218DFF4C30}" type="datetimeFigureOut">
              <a:rPr lang="en-US"/>
              <a:pPr>
                <a:defRPr/>
              </a:pPr>
              <a:t>11/3/2010</a:t>
            </a:fld>
            <a:endParaRPr lang="en-US"/>
          </a:p>
        </p:txBody>
      </p:sp>
      <p:sp>
        <p:nvSpPr>
          <p:cNvPr id="3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D1D5E9-AA5B-437B-9672-F44EDA41918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1"/>
          <p:cNvSpPr>
            <a:spLocks noChangeArrowheads="1"/>
          </p:cNvSpPr>
          <p:nvPr userDrawn="1"/>
        </p:nvSpPr>
        <p:spPr bwMode="auto">
          <a:xfrm>
            <a:off x="0" y="6092825"/>
            <a:ext cx="9144000" cy="765175"/>
          </a:xfrm>
          <a:prstGeom prst="rect">
            <a:avLst/>
          </a:prstGeom>
          <a:gradFill rotWithShape="1">
            <a:gsLst>
              <a:gs pos="0">
                <a:srgbClr val="FFFFFF">
                  <a:alpha val="86000"/>
                </a:srgbClr>
              </a:gs>
              <a:gs pos="100000">
                <a:srgbClr val="FFFFF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defRPr/>
            </a:pPr>
            <a:r>
              <a:rPr lang="es-PE" sz="2000" b="1" u="none" dirty="0">
                <a:solidFill>
                  <a:srgbClr val="000066"/>
                </a:solidFill>
              </a:rPr>
              <a:t>INGENIERIA DE SOFTWARE</a:t>
            </a:r>
            <a:endParaRPr lang="es-PE" sz="2000" b="1" u="none" dirty="0">
              <a:solidFill>
                <a:srgbClr val="000066"/>
              </a:solidFill>
            </a:endParaRPr>
          </a:p>
        </p:txBody>
      </p:sp>
      <p:pic>
        <p:nvPicPr>
          <p:cNvPr id="6" name="Picture 20" descr="G:\COTECNOVA\COTECVIRTUAL\CURSO VIRTUAL ING SOFT\diseño\cdinstitucional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28700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7B0CB-7868-4806-8809-CD13838E2EE6}" type="datetimeFigureOut">
              <a:rPr lang="en-US"/>
              <a:pPr>
                <a:defRPr/>
              </a:pPr>
              <a:t>11/3/2010</a:t>
            </a:fld>
            <a:endParaRPr lang="en-US"/>
          </a:p>
        </p:txBody>
      </p:sp>
      <p:sp>
        <p:nvSpPr>
          <p:cNvPr id="8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56575" y="6421438"/>
            <a:ext cx="7620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9480E8-1EF3-4BDB-AE7A-F29F9AD0E2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1EA10E-FA8E-41C6-96BD-6D6C7E0CBB2A}" type="datetimeFigureOut">
              <a:rPr lang="en-US"/>
              <a:pPr>
                <a:defRPr/>
              </a:pPr>
              <a:t>11/3/2010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AA2BE7-5E29-4F23-9E9D-3EF8AE9065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Forma libre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6" name="15 Forma libre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28" name="8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7467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  <a:endParaRPr lang="en-US" smtClean="0"/>
          </a:p>
        </p:txBody>
      </p:sp>
      <p:sp>
        <p:nvSpPr>
          <p:cNvPr id="1029" name="29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smtClean="0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457200" y="6421438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 smtClean="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739C4E3B-F6AA-44B9-A62E-78563F88D600}" type="datetimeFigureOut">
              <a:rPr lang="en-US"/>
              <a:pPr>
                <a:defRPr/>
              </a:pPr>
              <a:t>11/3/2010</a:t>
            </a:fld>
            <a:endParaRPr lang="en-US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421438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 dirty="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53400" y="6421438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 smtClean="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44A5357D-949E-4DB5-981B-4C4255CC4F7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5" r:id="rId1"/>
    <p:sldLayoutId id="2147483687" r:id="rId2"/>
    <p:sldLayoutId id="2147483696" r:id="rId3"/>
    <p:sldLayoutId id="2147483686" r:id="rId4"/>
    <p:sldLayoutId id="2147483697" r:id="rId5"/>
    <p:sldLayoutId id="2147483685" r:id="rId6"/>
    <p:sldLayoutId id="2147483684" r:id="rId7"/>
    <p:sldLayoutId id="2147483698" r:id="rId8"/>
    <p:sldLayoutId id="2147483699" r:id="rId9"/>
    <p:sldLayoutId id="2147483683" r:id="rId10"/>
    <p:sldLayoutId id="214748368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/>
        </a:defRPr>
      </a:lvl2pPr>
      <a:lvl3pPr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/>
        </a:defRPr>
      </a:lvl3pPr>
      <a:lvl4pPr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/>
        </a:defRPr>
      </a:lvl4pPr>
      <a:lvl5pPr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/>
        </a:defRPr>
      </a:lvl5pPr>
      <a:lvl6pPr marL="4572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/>
        </a:defRPr>
      </a:lvl6pPr>
      <a:lvl7pPr marL="9144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/>
        </a:defRPr>
      </a:lvl7pPr>
      <a:lvl8pPr marL="13716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/>
        </a:defRPr>
      </a:lvl8pPr>
      <a:lvl9pPr marL="18288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/>
        </a:defRPr>
      </a:lvl9pPr>
    </p:titleStyle>
    <p:bodyStyle>
      <a:lvl1pPr marL="419100" indent="-382588" algn="l" rtl="0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1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4888" indent="-255588" algn="l" rtl="0" fontAlgn="base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Arial" charset="0"/>
        <a:buChar char="○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36538" algn="l" rtl="0" fontAlgn="base">
        <a:spcBef>
          <a:spcPct val="20000"/>
        </a:spcBef>
        <a:spcAft>
          <a:spcPct val="0"/>
        </a:spcAft>
        <a:buClr>
          <a:srgbClr val="8D89A4"/>
        </a:buClr>
        <a:buSzPct val="9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89075" indent="-182563" algn="l" rtl="0" fontAlgn="base">
        <a:spcBef>
          <a:spcPct val="20000"/>
        </a:spcBef>
        <a:spcAft>
          <a:spcPct val="0"/>
        </a:spcAft>
        <a:buClr>
          <a:srgbClr val="748560"/>
        </a:buClr>
        <a:buSzPct val="100000"/>
        <a:buFont typeface="Arial" charset="0"/>
        <a:buChar char="-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3" name="2 Marcador de título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3318" name="30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9725"/>
            <a:ext cx="7239000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smtClean="0"/>
          </a:p>
        </p:txBody>
      </p:sp>
      <p:sp>
        <p:nvSpPr>
          <p:cNvPr id="27" name="26 Marcador de fecha"/>
          <p:cNvSpPr>
            <a:spLocks noGrp="1"/>
          </p:cNvSpPr>
          <p:nvPr>
            <p:ph type="dt" sz="half" idx="2"/>
          </p:nvPr>
        </p:nvSpPr>
        <p:spPr>
          <a:xfrm>
            <a:off x="4246563" y="6557963"/>
            <a:ext cx="2001837" cy="22701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 smtClean="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23C50D5B-EC7B-472E-8F93-51B94BC2D8C9}" type="datetimeFigureOut">
              <a:rPr lang="en-US"/>
              <a:pPr>
                <a:defRPr/>
              </a:pPr>
              <a:t>11/3/2010</a:t>
            </a:fld>
            <a:endParaRPr lang="en-U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57200" y="6557963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 dirty="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251575" y="6556375"/>
            <a:ext cx="588963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 smtClean="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F7E408AB-91F3-4AD4-B1A4-BE729AC7743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3323" name="Picture 20" descr="G:\COTECNOVA\COTECVIRTUAL\CURSO VIRTUAL ING SOFT\diseño\cdinstitucional.jpg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0" y="0"/>
            <a:ext cx="1028700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694" r:id="rId2"/>
    <p:sldLayoutId id="2147483701" r:id="rId3"/>
    <p:sldLayoutId id="2147483693" r:id="rId4"/>
    <p:sldLayoutId id="2147483692" r:id="rId5"/>
    <p:sldLayoutId id="2147483691" r:id="rId6"/>
    <p:sldLayoutId id="2147483690" r:id="rId7"/>
    <p:sldLayoutId id="2147483689" r:id="rId8"/>
    <p:sldLayoutId id="2147483702" r:id="rId9"/>
    <p:sldLayoutId id="2147483688" r:id="rId10"/>
    <p:sldLayoutId id="2147483703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800" b="1" kern="1200" cap="all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9pPr>
      <a:extLst/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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20700" indent="-228600" algn="l" rtl="0" fontAlgn="base">
        <a:spcBef>
          <a:spcPts val="5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"/>
        <a:defRPr sz="2300" kern="1200">
          <a:solidFill>
            <a:srgbClr val="6C6C6C"/>
          </a:solidFill>
          <a:latin typeface="+mn-lt"/>
          <a:ea typeface="+mn-ea"/>
          <a:cs typeface="+mn-cs"/>
        </a:defRPr>
      </a:lvl2pPr>
      <a:lvl3pPr marL="7588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228600" algn="l" rtl="0" fontAlgn="base">
        <a:spcBef>
          <a:spcPct val="200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"/>
        <a:defRPr sz="2000" kern="1200">
          <a:solidFill>
            <a:srgbClr val="6C6C6C"/>
          </a:solidFill>
          <a:latin typeface="+mn-lt"/>
          <a:ea typeface="+mn-ea"/>
          <a:cs typeface="+mn-cs"/>
        </a:defRPr>
      </a:lvl4pPr>
      <a:lvl5pPr marL="12795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1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7.xml"/><Relationship Id="rId1" Type="http://schemas.openxmlformats.org/officeDocument/2006/relationships/vmlDrawing" Target="../drawings/vmlDrawing2.v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wmf"/><Relationship Id="rId1" Type="http://schemas.openxmlformats.org/officeDocument/2006/relationships/slideLayout" Target="../slideLayouts/slideLayout1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7.xml"/><Relationship Id="rId1" Type="http://schemas.openxmlformats.org/officeDocument/2006/relationships/vmlDrawing" Target="../drawings/vmlDrawing3.v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7.xml"/><Relationship Id="rId1" Type="http://schemas.openxmlformats.org/officeDocument/2006/relationships/vmlDrawing" Target="../drawings/vmlDrawing4.v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ext Box 4"/>
          <p:cNvSpPr txBox="1">
            <a:spLocks noChangeArrowheads="1"/>
          </p:cNvSpPr>
          <p:nvPr/>
        </p:nvSpPr>
        <p:spPr bwMode="auto">
          <a:xfrm>
            <a:off x="0" y="500063"/>
            <a:ext cx="9144000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PE" sz="9600" b="1" u="none">
                <a:solidFill>
                  <a:srgbClr val="FFC000"/>
                </a:solidFill>
              </a:rPr>
              <a:t>UML</a:t>
            </a:r>
          </a:p>
        </p:txBody>
      </p:sp>
      <p:sp>
        <p:nvSpPr>
          <p:cNvPr id="26626" name="Text Box 5"/>
          <p:cNvSpPr txBox="1">
            <a:spLocks noChangeArrowheads="1"/>
          </p:cNvSpPr>
          <p:nvPr/>
        </p:nvSpPr>
        <p:spPr bwMode="auto">
          <a:xfrm>
            <a:off x="5651500" y="5702300"/>
            <a:ext cx="34925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s-PE" b="1" u="none">
                <a:solidFill>
                  <a:srgbClr val="000066"/>
                </a:solidFill>
              </a:rPr>
              <a:t>Ing. Sonia Godoy Hortua</a:t>
            </a:r>
          </a:p>
        </p:txBody>
      </p:sp>
      <p:pic>
        <p:nvPicPr>
          <p:cNvPr id="26627" name="Picture 10" descr="rup_ps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25" y="4214813"/>
            <a:ext cx="2460625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0" y="2205038"/>
            <a:ext cx="9144000" cy="1201737"/>
          </a:xfrm>
          <a:prstGeom prst="rect">
            <a:avLst/>
          </a:prstGeom>
          <a:noFill/>
          <a:ln w="12700" cap="sq" algn="ctr">
            <a:noFill/>
            <a:miter lim="800000"/>
            <a:headEnd type="none" w="sm" len="sm"/>
            <a:tailEnd type="none" w="sm" len="sm"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defRPr/>
            </a:pPr>
            <a:r>
              <a:rPr lang="es-ES" sz="4400" b="1" dirty="0" err="1">
                <a:solidFill>
                  <a:srgbClr val="FEF8DA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Unified</a:t>
            </a:r>
            <a:r>
              <a:rPr lang="es-ES" sz="4400" b="1" dirty="0">
                <a:solidFill>
                  <a:srgbClr val="FEF8DA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s-ES" sz="4400" b="1" dirty="0" err="1">
                <a:solidFill>
                  <a:srgbClr val="FEF8DA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Modeling</a:t>
            </a:r>
            <a:r>
              <a:rPr lang="es-ES" sz="4400" b="1" dirty="0">
                <a:solidFill>
                  <a:srgbClr val="FEF8DA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s-ES" sz="4400" b="1" dirty="0" err="1">
                <a:solidFill>
                  <a:srgbClr val="FEF8DA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Language</a:t>
            </a:r>
            <a:endParaRPr lang="es-ES" sz="4400" b="1" dirty="0">
              <a:solidFill>
                <a:srgbClr val="FEF8DA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defRPr/>
            </a:pPr>
            <a:r>
              <a:rPr lang="es-ES" sz="2800" b="1" dirty="0">
                <a:solidFill>
                  <a:srgbClr val="C00000"/>
                </a:solidFill>
              </a:rPr>
              <a:t>(Lenguaje de </a:t>
            </a:r>
            <a:r>
              <a:rPr lang="es-ES" sz="2800" b="1" dirty="0" err="1">
                <a:solidFill>
                  <a:srgbClr val="C00000"/>
                </a:solidFill>
              </a:rPr>
              <a:t>Modelamiento</a:t>
            </a:r>
            <a:r>
              <a:rPr lang="es-ES" sz="2800" b="1" dirty="0">
                <a:solidFill>
                  <a:srgbClr val="C00000"/>
                </a:solidFill>
              </a:rPr>
              <a:t> unificado)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667000" y="533400"/>
            <a:ext cx="5029200" cy="1143000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="t" compatLnSpc="1">
            <a:prstTxWarp prst="textNoShape">
              <a:avLst/>
            </a:prstTxWarp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">
                <a:solidFill>
                  <a:srgbClr val="FCCD04"/>
                </a:solidFill>
              </a:rPr>
              <a:t>1. Las Vistas</a:t>
            </a:r>
          </a:p>
        </p:txBody>
      </p:sp>
      <p:sp>
        <p:nvSpPr>
          <p:cNvPr id="157698" name="Rectangle 3"/>
          <p:cNvSpPr>
            <a:spLocks noGrp="1" noChangeArrowheads="1"/>
          </p:cNvSpPr>
          <p:nvPr>
            <p:ph idx="1"/>
          </p:nvPr>
        </p:nvSpPr>
        <p:spPr>
          <a:xfrm>
            <a:off x="357188" y="1600200"/>
            <a:ext cx="7772400" cy="4114800"/>
          </a:xfrm>
        </p:spPr>
        <p:txBody>
          <a:bodyPr/>
          <a:lstStyle/>
          <a:p>
            <a:pPr algn="just"/>
            <a:r>
              <a:rPr lang="es-ES" sz="2800" smtClean="0"/>
              <a:t>Muestran los diferentes aspectos del sistema que son modelados. Una vista no es un gráfico, pero es una abstracción consistente de un número de diagramas.</a:t>
            </a:r>
          </a:p>
          <a:p>
            <a:pPr algn="just"/>
            <a:r>
              <a:rPr lang="es-ES" sz="2800" smtClean="0"/>
              <a:t>Se tiene las siguientes vistas: </a:t>
            </a:r>
          </a:p>
          <a:p>
            <a:pPr algn="just">
              <a:buFontTx/>
              <a:buNone/>
            </a:pPr>
            <a:r>
              <a:rPr lang="es-ES" sz="2800" smtClean="0"/>
              <a:t>	Vista de casos de uso, vista lógica, vista de componentes, vista concurrente y vista de despliegue.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1" name="Rectangle 2"/>
          <p:cNvSpPr>
            <a:spLocks noGrp="1" noChangeArrowheads="1"/>
          </p:cNvSpPr>
          <p:nvPr>
            <p:ph idx="1"/>
          </p:nvPr>
        </p:nvSpPr>
        <p:spPr>
          <a:xfrm>
            <a:off x="71438" y="1447800"/>
            <a:ext cx="8077200" cy="4495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algn="just"/>
            <a:r>
              <a:rPr lang="es-ES" sz="2900" b="1" smtClean="0">
                <a:solidFill>
                  <a:srgbClr val="990000"/>
                </a:solidFill>
              </a:rPr>
              <a:t>Vista de Casos de Uso</a:t>
            </a:r>
            <a:r>
              <a:rPr lang="es-ES" sz="2900" smtClean="0"/>
              <a:t>: Muestra la funcionalidad del sistema percibido por actores externos.</a:t>
            </a:r>
          </a:p>
          <a:p>
            <a:pPr algn="just"/>
            <a:r>
              <a:rPr lang="es-ES" sz="2900" b="1" smtClean="0">
                <a:solidFill>
                  <a:srgbClr val="990000"/>
                </a:solidFill>
              </a:rPr>
              <a:t>Vista Lógica</a:t>
            </a:r>
            <a:r>
              <a:rPr lang="es-ES" sz="2900" smtClean="0"/>
              <a:t>: Muestra c</a:t>
            </a:r>
            <a:r>
              <a:rPr lang="es-PE" sz="2900" smtClean="0"/>
              <a:t>ó</a:t>
            </a:r>
            <a:r>
              <a:rPr lang="es-ES" sz="2900" smtClean="0"/>
              <a:t>mo la funcionalidad es diseñada dentro del sistema, define la estructura y el comportamiento del sistema.</a:t>
            </a:r>
          </a:p>
          <a:p>
            <a:pPr algn="just"/>
            <a:r>
              <a:rPr lang="es-ES" sz="2900" b="1" smtClean="0">
                <a:solidFill>
                  <a:srgbClr val="990000"/>
                </a:solidFill>
              </a:rPr>
              <a:t>Vista de Componentes</a:t>
            </a:r>
            <a:r>
              <a:rPr lang="es-PE" sz="2900" b="1" smtClean="0">
                <a:solidFill>
                  <a:srgbClr val="990000"/>
                </a:solidFill>
              </a:rPr>
              <a:t> o Implementación</a:t>
            </a:r>
            <a:r>
              <a:rPr lang="es-ES" sz="2900" smtClean="0"/>
              <a:t>: Muestra la organización de componentes</a:t>
            </a:r>
            <a:r>
              <a:rPr lang="es-PE" sz="2900" smtClean="0"/>
              <a:t> del</a:t>
            </a:r>
            <a:r>
              <a:rPr lang="es-ES" sz="2900" smtClean="0"/>
              <a:t> código.</a:t>
            </a:r>
            <a:r>
              <a:rPr lang="es-PE" sz="2900" smtClean="0"/>
              <a:t> Y su implementación.</a:t>
            </a:r>
            <a:endParaRPr lang="es-ES" sz="29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5" name="Rectangle 2"/>
          <p:cNvSpPr>
            <a:spLocks noGrp="1" noChangeArrowheads="1"/>
          </p:cNvSpPr>
          <p:nvPr>
            <p:ph idx="1"/>
          </p:nvPr>
        </p:nvSpPr>
        <p:spPr>
          <a:xfrm>
            <a:off x="71438" y="1447800"/>
            <a:ext cx="8077200" cy="3838575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algn="just"/>
            <a:r>
              <a:rPr lang="es-ES" b="1" smtClean="0">
                <a:solidFill>
                  <a:srgbClr val="990000"/>
                </a:solidFill>
              </a:rPr>
              <a:t>Vista Concurrente</a:t>
            </a:r>
            <a:r>
              <a:rPr lang="es-PE" b="1" smtClean="0">
                <a:solidFill>
                  <a:srgbClr val="990000"/>
                </a:solidFill>
              </a:rPr>
              <a:t> o de Procesos</a:t>
            </a:r>
            <a:r>
              <a:rPr lang="es-ES" smtClean="0">
                <a:solidFill>
                  <a:srgbClr val="990000"/>
                </a:solidFill>
              </a:rPr>
              <a:t>:</a:t>
            </a:r>
            <a:r>
              <a:rPr lang="es-ES" smtClean="0"/>
              <a:t> Muestra la concurrencia en el sistema dividido en procesos. Presenta los aspectos de comunicación e integración.</a:t>
            </a:r>
          </a:p>
          <a:p>
            <a:pPr algn="just"/>
            <a:r>
              <a:rPr lang="es-ES" b="1" smtClean="0">
                <a:solidFill>
                  <a:srgbClr val="990000"/>
                </a:solidFill>
              </a:rPr>
              <a:t>Vista de Despliegue</a:t>
            </a:r>
            <a:r>
              <a:rPr lang="es-ES" smtClean="0">
                <a:solidFill>
                  <a:srgbClr val="990000"/>
                </a:solidFill>
              </a:rPr>
              <a:t>:</a:t>
            </a:r>
            <a:r>
              <a:rPr lang="es-ES" smtClean="0"/>
              <a:t> Muestra la arquitectura física del sistema.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438400" y="609600"/>
            <a:ext cx="5105400" cy="1143000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="t" compatLnSpc="1">
            <a:prstTxWarp prst="textNoShape">
              <a:avLst/>
            </a:prstTxWarp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">
                <a:solidFill>
                  <a:srgbClr val="FCCD04"/>
                </a:solidFill>
              </a:rPr>
              <a:t>2. Los Diagramas</a:t>
            </a:r>
          </a:p>
        </p:txBody>
      </p:sp>
      <p:sp>
        <p:nvSpPr>
          <p:cNvPr id="160770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7400925" cy="2900363"/>
          </a:xfrm>
        </p:spPr>
        <p:txBody>
          <a:bodyPr/>
          <a:lstStyle/>
          <a:p>
            <a:pPr algn="just">
              <a:buFontTx/>
              <a:buNone/>
            </a:pPr>
            <a:r>
              <a:rPr lang="es-PE" smtClean="0"/>
              <a:t>	</a:t>
            </a:r>
            <a:r>
              <a:rPr lang="es-ES" smtClean="0"/>
              <a:t>Son los gráficos que describen el contenido </a:t>
            </a:r>
            <a:r>
              <a:rPr lang="es-PE" smtClean="0"/>
              <a:t>de</a:t>
            </a:r>
            <a:r>
              <a:rPr lang="es-ES" smtClean="0"/>
              <a:t> una vista. UML tiene </a:t>
            </a:r>
            <a:r>
              <a:rPr lang="es-PE" smtClean="0"/>
              <a:t>nueve</a:t>
            </a:r>
            <a:r>
              <a:rPr lang="es-ES" smtClean="0"/>
              <a:t> tipos de diagramas  que se usan para </a:t>
            </a:r>
            <a:r>
              <a:rPr lang="es-PE" smtClean="0"/>
              <a:t>mostrarnos</a:t>
            </a:r>
            <a:r>
              <a:rPr lang="es-ES" smtClean="0"/>
              <a:t> todas </a:t>
            </a:r>
            <a:r>
              <a:rPr lang="es-PE" smtClean="0"/>
              <a:t>los enfoques</a:t>
            </a:r>
            <a:r>
              <a:rPr lang="es-ES" smtClean="0"/>
              <a:t> del sistema.</a:t>
            </a:r>
            <a:r>
              <a:rPr lang="es-PE" smtClean="0"/>
              <a:t> </a:t>
            </a:r>
            <a:endParaRPr lang="es-E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3" name="Line 2"/>
          <p:cNvSpPr>
            <a:spLocks noChangeShapeType="1"/>
          </p:cNvSpPr>
          <p:nvPr/>
        </p:nvSpPr>
        <p:spPr bwMode="auto">
          <a:xfrm flipV="1">
            <a:off x="4867275" y="2159000"/>
            <a:ext cx="2179638" cy="12573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161794" name="Line 3"/>
          <p:cNvSpPr>
            <a:spLocks noChangeShapeType="1"/>
          </p:cNvSpPr>
          <p:nvPr/>
        </p:nvSpPr>
        <p:spPr bwMode="auto">
          <a:xfrm>
            <a:off x="5011738" y="3614738"/>
            <a:ext cx="20351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161795" name="Line 4"/>
          <p:cNvSpPr>
            <a:spLocks noChangeShapeType="1"/>
          </p:cNvSpPr>
          <p:nvPr/>
        </p:nvSpPr>
        <p:spPr bwMode="auto">
          <a:xfrm>
            <a:off x="2198688" y="2443163"/>
            <a:ext cx="2178050" cy="9731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161796" name="Line 5"/>
          <p:cNvSpPr>
            <a:spLocks noChangeShapeType="1"/>
          </p:cNvSpPr>
          <p:nvPr/>
        </p:nvSpPr>
        <p:spPr bwMode="auto">
          <a:xfrm flipV="1">
            <a:off x="3009900" y="4116388"/>
            <a:ext cx="1150938" cy="5715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161797" name="Line 6"/>
          <p:cNvSpPr>
            <a:spLocks noChangeShapeType="1"/>
          </p:cNvSpPr>
          <p:nvPr/>
        </p:nvSpPr>
        <p:spPr bwMode="auto">
          <a:xfrm>
            <a:off x="3827463" y="1995488"/>
            <a:ext cx="530225" cy="127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161798" name="Line 7"/>
          <p:cNvSpPr>
            <a:spLocks noChangeShapeType="1"/>
          </p:cNvSpPr>
          <p:nvPr/>
        </p:nvSpPr>
        <p:spPr bwMode="auto">
          <a:xfrm>
            <a:off x="2197100" y="3614738"/>
            <a:ext cx="20351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161799" name="Line 8"/>
          <p:cNvSpPr>
            <a:spLocks noChangeShapeType="1"/>
          </p:cNvSpPr>
          <p:nvPr/>
        </p:nvSpPr>
        <p:spPr bwMode="auto">
          <a:xfrm flipH="1">
            <a:off x="4718050" y="1966913"/>
            <a:ext cx="530225" cy="127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161800" name="Line 9"/>
          <p:cNvSpPr>
            <a:spLocks noChangeShapeType="1"/>
          </p:cNvSpPr>
          <p:nvPr/>
        </p:nvSpPr>
        <p:spPr bwMode="auto">
          <a:xfrm flipH="1" flipV="1">
            <a:off x="4808538" y="3614738"/>
            <a:ext cx="1609725" cy="9302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162826" name="Rectangle 10"/>
          <p:cNvSpPr>
            <a:spLocks noChangeArrowheads="1"/>
          </p:cNvSpPr>
          <p:nvPr/>
        </p:nvSpPr>
        <p:spPr bwMode="auto">
          <a:xfrm>
            <a:off x="3563938" y="4724400"/>
            <a:ext cx="1458912" cy="909638"/>
          </a:xfrm>
          <a:prstGeom prst="rect">
            <a:avLst/>
          </a:prstGeom>
          <a:solidFill>
            <a:srgbClr val="66FFFF"/>
          </a:solidFill>
          <a:ln w="9525">
            <a:solidFill>
              <a:schemeClr val="bg2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lIns="86173" tIns="43087" rIns="86173" bIns="43087" anchor="ctr"/>
          <a:lstStyle/>
          <a:p>
            <a:pPr marL="384175" indent="-384175" algn="ctr" defTabSz="903288">
              <a:lnSpc>
                <a:spcPct val="90000"/>
              </a:lnSpc>
              <a:buClr>
                <a:srgbClr val="F6BF69"/>
              </a:buClr>
              <a:buFont typeface="Monotype Sorts" pitchFamily="2" charset="2"/>
              <a:buNone/>
              <a:defRPr/>
            </a:pPr>
            <a:endParaRPr lang="es-ES_tradnl" sz="1700" u="none">
              <a:effectLst>
                <a:outerShdw blurRad="38100" dist="38100" dir="2700000" algn="tl">
                  <a:srgbClr val="FFFFFF"/>
                </a:outerShdw>
              </a:effectLst>
              <a:latin typeface="Arial Narrow" pitchFamily="34" charset="0"/>
            </a:endParaRPr>
          </a:p>
        </p:txBody>
      </p:sp>
      <p:grpSp>
        <p:nvGrpSpPr>
          <p:cNvPr id="162827" name="Group 11"/>
          <p:cNvGrpSpPr>
            <a:grpSpLocks/>
          </p:cNvGrpSpPr>
          <p:nvPr/>
        </p:nvGrpSpPr>
        <p:grpSpPr bwMode="auto">
          <a:xfrm>
            <a:off x="2781300" y="1382713"/>
            <a:ext cx="1746250" cy="1195387"/>
            <a:chOff x="1152" y="2148"/>
            <a:chExt cx="1165" cy="801"/>
          </a:xfrm>
          <a:solidFill>
            <a:srgbClr val="FFC000"/>
          </a:solidFill>
        </p:grpSpPr>
        <p:sp>
          <p:nvSpPr>
            <p:cNvPr id="162828" name="Rectangle 12"/>
            <p:cNvSpPr>
              <a:spLocks noChangeArrowheads="1"/>
            </p:cNvSpPr>
            <p:nvPr/>
          </p:nvSpPr>
          <p:spPr bwMode="auto">
            <a:xfrm>
              <a:off x="1152" y="2148"/>
              <a:ext cx="973" cy="609"/>
            </a:xfrm>
            <a:prstGeom prst="rect">
              <a:avLst/>
            </a:prstGeom>
            <a:grpFill/>
            <a:ln w="9525">
              <a:solidFill>
                <a:schemeClr val="bg2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76531" tIns="38266" rIns="76531" bIns="38266" anchor="ctr"/>
            <a:lstStyle/>
            <a:p>
              <a:pPr marL="384175" indent="-384175" algn="ctr" defTabSz="903288">
                <a:lnSpc>
                  <a:spcPct val="90000"/>
                </a:lnSpc>
                <a:buClr>
                  <a:srgbClr val="F6BF69"/>
                </a:buClr>
                <a:buFont typeface="Monotype Sorts" pitchFamily="2" charset="2"/>
                <a:buNone/>
                <a:defRPr/>
              </a:pPr>
              <a:r>
                <a:rPr lang="en-US" sz="1700" b="1" u="none">
                  <a:solidFill>
                    <a:schemeClr val="bg2"/>
                  </a:solidFill>
                  <a:latin typeface="Arial Narrow" pitchFamily="34" charset="0"/>
                </a:rPr>
                <a:t>Use Case</a:t>
              </a:r>
            </a:p>
            <a:p>
              <a:pPr marL="384175" indent="-384175" algn="ctr" defTabSz="903288">
                <a:lnSpc>
                  <a:spcPct val="90000"/>
                </a:lnSpc>
                <a:buClr>
                  <a:srgbClr val="F6BF69"/>
                </a:buClr>
                <a:buFont typeface="Monotype Sorts" pitchFamily="2" charset="2"/>
                <a:buNone/>
                <a:defRPr/>
              </a:pPr>
              <a:r>
                <a:rPr lang="en-US" sz="1700" b="1" u="none">
                  <a:solidFill>
                    <a:schemeClr val="bg2"/>
                  </a:solidFill>
                  <a:latin typeface="Arial Narrow" pitchFamily="34" charset="0"/>
                </a:rPr>
                <a:t>Diagrams</a:t>
              </a:r>
              <a:endParaRPr lang="en-US" sz="1700" u="none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</a:endParaRPr>
            </a:p>
          </p:txBody>
        </p:sp>
        <p:sp>
          <p:nvSpPr>
            <p:cNvPr id="162829" name="Rectangle 13"/>
            <p:cNvSpPr>
              <a:spLocks noChangeArrowheads="1"/>
            </p:cNvSpPr>
            <p:nvPr/>
          </p:nvSpPr>
          <p:spPr bwMode="auto">
            <a:xfrm>
              <a:off x="1248" y="2244"/>
              <a:ext cx="973" cy="609"/>
            </a:xfrm>
            <a:prstGeom prst="rect">
              <a:avLst/>
            </a:prstGeom>
            <a:grpFill/>
            <a:ln w="9525">
              <a:solidFill>
                <a:schemeClr val="bg2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76531" tIns="38266" rIns="76531" bIns="38266" anchor="ctr"/>
            <a:lstStyle/>
            <a:p>
              <a:pPr marL="384175" indent="-384175" algn="ctr" defTabSz="903288">
                <a:lnSpc>
                  <a:spcPct val="90000"/>
                </a:lnSpc>
                <a:buClr>
                  <a:srgbClr val="F6BF69"/>
                </a:buClr>
                <a:buFont typeface="Monotype Sorts" pitchFamily="2" charset="2"/>
                <a:buNone/>
                <a:defRPr/>
              </a:pPr>
              <a:r>
                <a:rPr lang="en-US" sz="1700" b="1" u="none">
                  <a:solidFill>
                    <a:schemeClr val="bg2"/>
                  </a:solidFill>
                  <a:latin typeface="Arial Narrow" pitchFamily="34" charset="0"/>
                </a:rPr>
                <a:t>Use Case</a:t>
              </a:r>
            </a:p>
            <a:p>
              <a:pPr marL="384175" indent="-384175" algn="ctr" defTabSz="903288">
                <a:lnSpc>
                  <a:spcPct val="90000"/>
                </a:lnSpc>
                <a:buClr>
                  <a:srgbClr val="F6BF69"/>
                </a:buClr>
                <a:buFont typeface="Monotype Sorts" pitchFamily="2" charset="2"/>
                <a:buNone/>
                <a:defRPr/>
              </a:pPr>
              <a:r>
                <a:rPr lang="en-US" sz="1700" b="1" u="none">
                  <a:solidFill>
                    <a:schemeClr val="bg2"/>
                  </a:solidFill>
                  <a:latin typeface="Arial Narrow" pitchFamily="34" charset="0"/>
                </a:rPr>
                <a:t>Diagrams</a:t>
              </a:r>
              <a:endParaRPr lang="en-US" sz="1700" u="none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</a:endParaRPr>
            </a:p>
          </p:txBody>
        </p:sp>
        <p:sp>
          <p:nvSpPr>
            <p:cNvPr id="162830" name="Rectangle 14"/>
            <p:cNvSpPr>
              <a:spLocks noChangeArrowheads="1"/>
            </p:cNvSpPr>
            <p:nvPr/>
          </p:nvSpPr>
          <p:spPr bwMode="auto">
            <a:xfrm>
              <a:off x="1344" y="2340"/>
              <a:ext cx="973" cy="609"/>
            </a:xfrm>
            <a:prstGeom prst="rect">
              <a:avLst/>
            </a:prstGeom>
            <a:grpFill/>
            <a:ln w="9525">
              <a:solidFill>
                <a:schemeClr val="bg2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76531" tIns="38266" rIns="76531" bIns="38266" anchor="ctr"/>
            <a:lstStyle/>
            <a:p>
              <a:pPr marL="384175" indent="-384175" algn="ctr" defTabSz="903288">
                <a:lnSpc>
                  <a:spcPct val="90000"/>
                </a:lnSpc>
                <a:buClr>
                  <a:srgbClr val="F6BF69"/>
                </a:buClr>
                <a:buFont typeface="Monotype Sorts" pitchFamily="2" charset="2"/>
                <a:buNone/>
                <a:defRPr/>
              </a:pPr>
              <a:r>
                <a:rPr lang="en-US" sz="1700" b="1" u="none" dirty="0" err="1">
                  <a:solidFill>
                    <a:schemeClr val="bg2"/>
                  </a:solidFill>
                  <a:latin typeface="Arial Narrow" pitchFamily="34" charset="0"/>
                </a:rPr>
                <a:t>Diagrama</a:t>
              </a:r>
              <a:r>
                <a:rPr lang="en-US" sz="1700" b="1" u="none" dirty="0">
                  <a:solidFill>
                    <a:schemeClr val="bg2"/>
                  </a:solidFill>
                  <a:latin typeface="Arial Narrow" pitchFamily="34" charset="0"/>
                </a:rPr>
                <a:t> de </a:t>
              </a:r>
            </a:p>
            <a:p>
              <a:pPr marL="384175" indent="-384175" algn="ctr" defTabSz="903288">
                <a:lnSpc>
                  <a:spcPct val="90000"/>
                </a:lnSpc>
                <a:buClr>
                  <a:srgbClr val="F6BF69"/>
                </a:buClr>
                <a:buFont typeface="Monotype Sorts" pitchFamily="2" charset="2"/>
                <a:buNone/>
                <a:defRPr/>
              </a:pPr>
              <a:r>
                <a:rPr lang="en-US" sz="1700" b="1" u="none" dirty="0" err="1">
                  <a:solidFill>
                    <a:schemeClr val="bg2"/>
                  </a:solidFill>
                  <a:latin typeface="Arial Narrow" pitchFamily="34" charset="0"/>
                </a:rPr>
                <a:t>Caso</a:t>
              </a:r>
              <a:r>
                <a:rPr lang="en-US" sz="1700" b="1" u="none" dirty="0">
                  <a:solidFill>
                    <a:schemeClr val="bg2"/>
                  </a:solidFill>
                  <a:latin typeface="Arial Narrow" pitchFamily="34" charset="0"/>
                </a:rPr>
                <a:t> de </a:t>
              </a:r>
              <a:r>
                <a:rPr lang="en-US" sz="1700" b="1" u="none" dirty="0" err="1">
                  <a:solidFill>
                    <a:schemeClr val="bg2"/>
                  </a:solidFill>
                  <a:latin typeface="Arial Narrow" pitchFamily="34" charset="0"/>
                </a:rPr>
                <a:t>Uso</a:t>
              </a:r>
              <a:endParaRPr lang="en-US" sz="1700" b="1" u="none" dirty="0">
                <a:solidFill>
                  <a:schemeClr val="bg2"/>
                </a:solidFill>
                <a:latin typeface="Arial Narrow" pitchFamily="34" charset="0"/>
              </a:endParaRPr>
            </a:p>
          </p:txBody>
        </p:sp>
      </p:grpSp>
      <p:grpSp>
        <p:nvGrpSpPr>
          <p:cNvPr id="161803" name="Group 15"/>
          <p:cNvGrpSpPr>
            <a:grpSpLocks/>
          </p:cNvGrpSpPr>
          <p:nvPr/>
        </p:nvGrpSpPr>
        <p:grpSpPr bwMode="auto">
          <a:xfrm>
            <a:off x="571500" y="3357563"/>
            <a:ext cx="1747838" cy="1195387"/>
            <a:chOff x="1070" y="2166"/>
            <a:chExt cx="1101" cy="753"/>
          </a:xfrm>
        </p:grpSpPr>
        <p:sp>
          <p:nvSpPr>
            <p:cNvPr id="162832" name="Rectangle 16"/>
            <p:cNvSpPr>
              <a:spLocks noChangeArrowheads="1"/>
            </p:cNvSpPr>
            <p:nvPr/>
          </p:nvSpPr>
          <p:spPr bwMode="auto">
            <a:xfrm>
              <a:off x="1070" y="2166"/>
              <a:ext cx="919" cy="573"/>
            </a:xfrm>
            <a:prstGeom prst="rect">
              <a:avLst/>
            </a:prstGeom>
            <a:solidFill>
              <a:srgbClr val="66FFFF"/>
            </a:solidFill>
            <a:ln w="9525">
              <a:solidFill>
                <a:schemeClr val="bg2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86173" tIns="43087" rIns="86173" bIns="43087" anchor="ctr"/>
            <a:lstStyle/>
            <a:p>
              <a:pPr marL="384175" indent="-384175" algn="ctr" defTabSz="903288">
                <a:lnSpc>
                  <a:spcPct val="90000"/>
                </a:lnSpc>
                <a:buClr>
                  <a:srgbClr val="F6BF69"/>
                </a:buClr>
                <a:buFont typeface="Monotype Sorts" pitchFamily="2" charset="2"/>
                <a:buNone/>
                <a:defRPr/>
              </a:pPr>
              <a:r>
                <a:rPr lang="en-US" sz="1700" b="1" u="none">
                  <a:solidFill>
                    <a:schemeClr val="bg2"/>
                  </a:solidFill>
                  <a:latin typeface="Arial Narrow" pitchFamily="34" charset="0"/>
                </a:rPr>
                <a:t>Scenario</a:t>
              </a:r>
            </a:p>
            <a:p>
              <a:pPr marL="384175" indent="-384175" algn="ctr" defTabSz="903288">
                <a:lnSpc>
                  <a:spcPct val="90000"/>
                </a:lnSpc>
                <a:buClr>
                  <a:srgbClr val="F6BF69"/>
                </a:buClr>
                <a:buFont typeface="Monotype Sorts" pitchFamily="2" charset="2"/>
                <a:buNone/>
                <a:defRPr/>
              </a:pPr>
              <a:r>
                <a:rPr lang="en-US" sz="1700" b="1" u="none">
                  <a:solidFill>
                    <a:schemeClr val="bg2"/>
                  </a:solidFill>
                  <a:latin typeface="Arial Narrow" pitchFamily="34" charset="0"/>
                </a:rPr>
                <a:t>Diagrams</a:t>
              </a:r>
              <a:endParaRPr lang="en-US" sz="1700" u="none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</a:endParaRPr>
            </a:p>
          </p:txBody>
        </p:sp>
        <p:sp>
          <p:nvSpPr>
            <p:cNvPr id="162833" name="Rectangle 17"/>
            <p:cNvSpPr>
              <a:spLocks noChangeArrowheads="1"/>
            </p:cNvSpPr>
            <p:nvPr/>
          </p:nvSpPr>
          <p:spPr bwMode="auto">
            <a:xfrm>
              <a:off x="1161" y="2256"/>
              <a:ext cx="919" cy="573"/>
            </a:xfrm>
            <a:prstGeom prst="rect">
              <a:avLst/>
            </a:prstGeom>
            <a:solidFill>
              <a:srgbClr val="66FFFF"/>
            </a:solidFill>
            <a:ln w="9525">
              <a:solidFill>
                <a:schemeClr val="bg2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86173" tIns="43087" rIns="86173" bIns="43087" anchor="ctr"/>
            <a:lstStyle/>
            <a:p>
              <a:pPr marL="384175" indent="-384175" algn="ctr" defTabSz="903288">
                <a:lnSpc>
                  <a:spcPct val="90000"/>
                </a:lnSpc>
                <a:buClr>
                  <a:srgbClr val="F6BF69"/>
                </a:buClr>
                <a:buFont typeface="Monotype Sorts" pitchFamily="2" charset="2"/>
                <a:buNone/>
                <a:defRPr/>
              </a:pPr>
              <a:r>
                <a:rPr lang="en-US" sz="1700" b="1" u="none">
                  <a:solidFill>
                    <a:schemeClr val="bg2"/>
                  </a:solidFill>
                  <a:latin typeface="Arial Narrow" pitchFamily="34" charset="0"/>
                </a:rPr>
                <a:t>Scenario</a:t>
              </a:r>
            </a:p>
            <a:p>
              <a:pPr marL="384175" indent="-384175" algn="ctr" defTabSz="903288">
                <a:lnSpc>
                  <a:spcPct val="90000"/>
                </a:lnSpc>
                <a:buClr>
                  <a:srgbClr val="F6BF69"/>
                </a:buClr>
                <a:buFont typeface="Monotype Sorts" pitchFamily="2" charset="2"/>
                <a:buNone/>
                <a:defRPr/>
              </a:pPr>
              <a:r>
                <a:rPr lang="en-US" sz="1700" b="1" u="none">
                  <a:solidFill>
                    <a:schemeClr val="bg2"/>
                  </a:solidFill>
                  <a:latin typeface="Arial Narrow" pitchFamily="34" charset="0"/>
                </a:rPr>
                <a:t>Diagrams</a:t>
              </a:r>
              <a:endParaRPr lang="en-US" sz="1700" u="none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</a:endParaRPr>
            </a:p>
          </p:txBody>
        </p:sp>
        <p:sp>
          <p:nvSpPr>
            <p:cNvPr id="161823" name="Rectangle 18"/>
            <p:cNvSpPr>
              <a:spLocks noChangeArrowheads="1"/>
            </p:cNvSpPr>
            <p:nvPr/>
          </p:nvSpPr>
          <p:spPr bwMode="auto">
            <a:xfrm>
              <a:off x="1252" y="2347"/>
              <a:ext cx="919" cy="572"/>
            </a:xfrm>
            <a:prstGeom prst="rect">
              <a:avLst/>
            </a:prstGeom>
            <a:solidFill>
              <a:srgbClr val="66FFFF"/>
            </a:solidFill>
            <a:ln w="9525">
              <a:solidFill>
                <a:schemeClr val="bg2"/>
              </a:solidFill>
              <a:miter lim="800000"/>
              <a:headEnd type="none" w="sm" len="sm"/>
              <a:tailEnd type="none" w="sm" len="sm"/>
            </a:ln>
          </p:spPr>
          <p:txBody>
            <a:bodyPr wrap="none" lIns="86173" tIns="43087" rIns="86173" bIns="43087" anchor="ctr"/>
            <a:lstStyle/>
            <a:p>
              <a:pPr marL="384175" indent="-384175" algn="ctr" defTabSz="903288">
                <a:lnSpc>
                  <a:spcPct val="90000"/>
                </a:lnSpc>
                <a:buClr>
                  <a:srgbClr val="F6BF69"/>
                </a:buClr>
                <a:buFont typeface="Monotype Sorts"/>
                <a:buNone/>
              </a:pPr>
              <a:r>
                <a:rPr lang="en-US" sz="1700" b="1" u="none">
                  <a:solidFill>
                    <a:schemeClr val="bg2"/>
                  </a:solidFill>
                  <a:latin typeface="Arial Narrow" pitchFamily="34" charset="0"/>
                </a:rPr>
                <a:t>Diagrama de </a:t>
              </a:r>
            </a:p>
            <a:p>
              <a:pPr marL="384175" indent="-384175" algn="ctr" defTabSz="903288">
                <a:lnSpc>
                  <a:spcPct val="90000"/>
                </a:lnSpc>
                <a:buClr>
                  <a:srgbClr val="F6BF69"/>
                </a:buClr>
                <a:buFont typeface="Monotype Sorts"/>
                <a:buNone/>
              </a:pPr>
              <a:r>
                <a:rPr lang="en-US" sz="1700" b="1" u="none">
                  <a:solidFill>
                    <a:schemeClr val="bg2"/>
                  </a:solidFill>
                  <a:latin typeface="Arial Narrow" pitchFamily="34" charset="0"/>
                </a:rPr>
                <a:t>Colaboración</a:t>
              </a:r>
            </a:p>
          </p:txBody>
        </p:sp>
      </p:grpSp>
      <p:grpSp>
        <p:nvGrpSpPr>
          <p:cNvPr id="162835" name="Group 19"/>
          <p:cNvGrpSpPr>
            <a:grpSpLocks/>
          </p:cNvGrpSpPr>
          <p:nvPr/>
        </p:nvGrpSpPr>
        <p:grpSpPr bwMode="auto">
          <a:xfrm>
            <a:off x="6757988" y="3041650"/>
            <a:ext cx="1747837" cy="1195388"/>
            <a:chOff x="3069" y="1174"/>
            <a:chExt cx="1101" cy="753"/>
          </a:xfrm>
          <a:solidFill>
            <a:srgbClr val="FFC000"/>
          </a:solidFill>
        </p:grpSpPr>
        <p:sp>
          <p:nvSpPr>
            <p:cNvPr id="162836" name="Rectangle 20"/>
            <p:cNvSpPr>
              <a:spLocks noChangeArrowheads="1"/>
            </p:cNvSpPr>
            <p:nvPr/>
          </p:nvSpPr>
          <p:spPr bwMode="auto">
            <a:xfrm>
              <a:off x="3069" y="1174"/>
              <a:ext cx="919" cy="572"/>
            </a:xfrm>
            <a:prstGeom prst="rect">
              <a:avLst/>
            </a:prstGeom>
            <a:grpFill/>
            <a:ln w="9525">
              <a:solidFill>
                <a:schemeClr val="bg2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86173" tIns="43087" rIns="86173" bIns="43087" anchor="ctr"/>
            <a:lstStyle/>
            <a:p>
              <a:pPr marL="384175" indent="-384175" algn="ctr" defTabSz="903288">
                <a:lnSpc>
                  <a:spcPct val="90000"/>
                </a:lnSpc>
                <a:buClr>
                  <a:srgbClr val="F6BF69"/>
                </a:buClr>
                <a:buFont typeface="Monotype Sorts" pitchFamily="2" charset="2"/>
                <a:buNone/>
                <a:defRPr/>
              </a:pPr>
              <a:r>
                <a:rPr lang="en-US" sz="1700" b="1" u="none">
                  <a:solidFill>
                    <a:schemeClr val="bg2"/>
                  </a:solidFill>
                  <a:latin typeface="Arial Narrow" pitchFamily="34" charset="0"/>
                </a:rPr>
                <a:t>State</a:t>
              </a:r>
            </a:p>
            <a:p>
              <a:pPr marL="384175" indent="-384175" algn="ctr" defTabSz="903288">
                <a:lnSpc>
                  <a:spcPct val="90000"/>
                </a:lnSpc>
                <a:buClr>
                  <a:srgbClr val="F6BF69"/>
                </a:buClr>
                <a:buFont typeface="Monotype Sorts" pitchFamily="2" charset="2"/>
                <a:buNone/>
                <a:defRPr/>
              </a:pPr>
              <a:r>
                <a:rPr lang="en-US" sz="1700" b="1" u="none">
                  <a:solidFill>
                    <a:schemeClr val="bg2"/>
                  </a:solidFill>
                  <a:latin typeface="Arial Narrow" pitchFamily="34" charset="0"/>
                </a:rPr>
                <a:t>Diagrams</a:t>
              </a:r>
              <a:endParaRPr lang="en-US" sz="1700" u="none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</a:endParaRPr>
            </a:p>
          </p:txBody>
        </p:sp>
        <p:sp>
          <p:nvSpPr>
            <p:cNvPr id="162837" name="Rectangle 21"/>
            <p:cNvSpPr>
              <a:spLocks noChangeArrowheads="1"/>
            </p:cNvSpPr>
            <p:nvPr/>
          </p:nvSpPr>
          <p:spPr bwMode="auto">
            <a:xfrm>
              <a:off x="3160" y="1264"/>
              <a:ext cx="919" cy="572"/>
            </a:xfrm>
            <a:prstGeom prst="rect">
              <a:avLst/>
            </a:prstGeom>
            <a:grpFill/>
            <a:ln w="9525">
              <a:solidFill>
                <a:schemeClr val="bg2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86173" tIns="43087" rIns="86173" bIns="43087" anchor="ctr"/>
            <a:lstStyle/>
            <a:p>
              <a:pPr marL="384175" indent="-384175" algn="ctr" defTabSz="903288">
                <a:lnSpc>
                  <a:spcPct val="90000"/>
                </a:lnSpc>
                <a:buClr>
                  <a:srgbClr val="F6BF69"/>
                </a:buClr>
                <a:buFont typeface="Monotype Sorts" pitchFamily="2" charset="2"/>
                <a:buNone/>
                <a:defRPr/>
              </a:pPr>
              <a:r>
                <a:rPr lang="en-US" sz="1700" b="1" u="none">
                  <a:solidFill>
                    <a:schemeClr val="bg2"/>
                  </a:solidFill>
                  <a:latin typeface="Arial Narrow" pitchFamily="34" charset="0"/>
                </a:rPr>
                <a:t>State</a:t>
              </a:r>
            </a:p>
            <a:p>
              <a:pPr marL="384175" indent="-384175" algn="ctr" defTabSz="903288">
                <a:lnSpc>
                  <a:spcPct val="90000"/>
                </a:lnSpc>
                <a:buClr>
                  <a:srgbClr val="F6BF69"/>
                </a:buClr>
                <a:buFont typeface="Monotype Sorts" pitchFamily="2" charset="2"/>
                <a:buNone/>
                <a:defRPr/>
              </a:pPr>
              <a:r>
                <a:rPr lang="en-US" sz="1700" b="1" u="none">
                  <a:solidFill>
                    <a:schemeClr val="bg2"/>
                  </a:solidFill>
                  <a:latin typeface="Arial Narrow" pitchFamily="34" charset="0"/>
                </a:rPr>
                <a:t>Diagrams</a:t>
              </a:r>
              <a:endParaRPr lang="en-US" sz="1700" u="none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</a:endParaRPr>
            </a:p>
          </p:txBody>
        </p:sp>
        <p:sp>
          <p:nvSpPr>
            <p:cNvPr id="162838" name="Rectangle 22"/>
            <p:cNvSpPr>
              <a:spLocks noChangeArrowheads="1"/>
            </p:cNvSpPr>
            <p:nvPr/>
          </p:nvSpPr>
          <p:spPr bwMode="auto">
            <a:xfrm>
              <a:off x="3251" y="1354"/>
              <a:ext cx="919" cy="573"/>
            </a:xfrm>
            <a:prstGeom prst="rect">
              <a:avLst/>
            </a:prstGeom>
            <a:grpFill/>
            <a:ln w="9525">
              <a:solidFill>
                <a:schemeClr val="bg2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86173" tIns="43087" rIns="86173" bIns="43087" anchor="ctr"/>
            <a:lstStyle/>
            <a:p>
              <a:pPr marL="384175" indent="-384175" algn="ctr" defTabSz="903288">
                <a:lnSpc>
                  <a:spcPct val="90000"/>
                </a:lnSpc>
                <a:buClr>
                  <a:srgbClr val="F6BF69"/>
                </a:buClr>
                <a:buFont typeface="Monotype Sorts" pitchFamily="2" charset="2"/>
                <a:buNone/>
                <a:defRPr/>
              </a:pPr>
              <a:r>
                <a:rPr lang="en-US" sz="1700" b="1" u="none" dirty="0" err="1">
                  <a:solidFill>
                    <a:schemeClr val="bg2"/>
                  </a:solidFill>
                  <a:latin typeface="Arial Narrow" pitchFamily="34" charset="0"/>
                </a:rPr>
                <a:t>Diagrama</a:t>
              </a:r>
              <a:r>
                <a:rPr lang="en-US" sz="1700" b="1" u="none" dirty="0">
                  <a:solidFill>
                    <a:schemeClr val="bg2"/>
                  </a:solidFill>
                  <a:latin typeface="Arial Narrow" pitchFamily="34" charset="0"/>
                </a:rPr>
                <a:t> de </a:t>
              </a:r>
            </a:p>
            <a:p>
              <a:pPr marL="384175" indent="-384175" algn="ctr" defTabSz="903288">
                <a:lnSpc>
                  <a:spcPct val="90000"/>
                </a:lnSpc>
                <a:buClr>
                  <a:srgbClr val="F6BF69"/>
                </a:buClr>
                <a:buFont typeface="Monotype Sorts" pitchFamily="2" charset="2"/>
                <a:buNone/>
                <a:defRPr/>
              </a:pPr>
              <a:r>
                <a:rPr lang="en-US" sz="1700" b="1" u="none" dirty="0" err="1">
                  <a:solidFill>
                    <a:schemeClr val="bg2"/>
                  </a:solidFill>
                  <a:latin typeface="Arial Narrow" pitchFamily="34" charset="0"/>
                </a:rPr>
                <a:t>Componentes</a:t>
              </a:r>
              <a:endParaRPr lang="en-US" sz="1700" b="1" u="none" dirty="0">
                <a:solidFill>
                  <a:schemeClr val="bg2"/>
                </a:solidFill>
                <a:latin typeface="Arial Narrow" pitchFamily="34" charset="0"/>
              </a:endParaRPr>
            </a:p>
          </p:txBody>
        </p:sp>
      </p:grpSp>
      <p:grpSp>
        <p:nvGrpSpPr>
          <p:cNvPr id="162839" name="Group 23"/>
          <p:cNvGrpSpPr>
            <a:grpSpLocks/>
          </p:cNvGrpSpPr>
          <p:nvPr/>
        </p:nvGrpSpPr>
        <p:grpSpPr bwMode="auto">
          <a:xfrm>
            <a:off x="5634038" y="4354513"/>
            <a:ext cx="1746250" cy="1193800"/>
            <a:chOff x="3586" y="1386"/>
            <a:chExt cx="1165" cy="801"/>
          </a:xfrm>
          <a:solidFill>
            <a:srgbClr val="FFC000"/>
          </a:solidFill>
        </p:grpSpPr>
        <p:sp>
          <p:nvSpPr>
            <p:cNvPr id="162840" name="Rectangle 24"/>
            <p:cNvSpPr>
              <a:spLocks noChangeArrowheads="1"/>
            </p:cNvSpPr>
            <p:nvPr/>
          </p:nvSpPr>
          <p:spPr bwMode="auto">
            <a:xfrm>
              <a:off x="3586" y="1386"/>
              <a:ext cx="973" cy="609"/>
            </a:xfrm>
            <a:prstGeom prst="rect">
              <a:avLst/>
            </a:prstGeom>
            <a:grpFill/>
            <a:ln w="9525">
              <a:solidFill>
                <a:schemeClr val="bg2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76531" tIns="38266" rIns="76531" bIns="38266" anchor="ctr"/>
            <a:lstStyle/>
            <a:p>
              <a:pPr marL="384175" indent="-384175" algn="ctr" defTabSz="903288">
                <a:lnSpc>
                  <a:spcPct val="90000"/>
                </a:lnSpc>
                <a:buClr>
                  <a:srgbClr val="F6BF69"/>
                </a:buClr>
                <a:buFont typeface="Monotype Sorts" pitchFamily="2" charset="2"/>
                <a:buNone/>
                <a:defRPr/>
              </a:pPr>
              <a:r>
                <a:rPr lang="en-US" sz="1300" b="1" u="none">
                  <a:solidFill>
                    <a:schemeClr val="bg2"/>
                  </a:solidFill>
                  <a:latin typeface="Arial Narrow" pitchFamily="34" charset="0"/>
                </a:rPr>
                <a:t>Component</a:t>
              </a:r>
            </a:p>
            <a:p>
              <a:pPr marL="384175" indent="-384175" algn="ctr" defTabSz="903288">
                <a:lnSpc>
                  <a:spcPct val="90000"/>
                </a:lnSpc>
                <a:buClr>
                  <a:srgbClr val="F6BF69"/>
                </a:buClr>
                <a:buFont typeface="Monotype Sorts" pitchFamily="2" charset="2"/>
                <a:buNone/>
                <a:defRPr/>
              </a:pPr>
              <a:r>
                <a:rPr lang="en-US" sz="1300" b="1" u="none">
                  <a:solidFill>
                    <a:schemeClr val="bg2"/>
                  </a:solidFill>
                  <a:latin typeface="Arial Narrow" pitchFamily="34" charset="0"/>
                </a:rPr>
                <a:t>Diagrams</a:t>
              </a:r>
              <a:endParaRPr lang="en-US" sz="2300" u="none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</a:endParaRPr>
            </a:p>
          </p:txBody>
        </p:sp>
        <p:sp>
          <p:nvSpPr>
            <p:cNvPr id="162841" name="Rectangle 25"/>
            <p:cNvSpPr>
              <a:spLocks noChangeArrowheads="1"/>
            </p:cNvSpPr>
            <p:nvPr/>
          </p:nvSpPr>
          <p:spPr bwMode="auto">
            <a:xfrm>
              <a:off x="3682" y="1482"/>
              <a:ext cx="973" cy="609"/>
            </a:xfrm>
            <a:prstGeom prst="rect">
              <a:avLst/>
            </a:prstGeom>
            <a:grpFill/>
            <a:ln w="9525">
              <a:solidFill>
                <a:schemeClr val="bg2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76531" tIns="38266" rIns="76531" bIns="38266" anchor="ctr"/>
            <a:lstStyle/>
            <a:p>
              <a:pPr marL="384175" indent="-384175" algn="ctr" defTabSz="903288">
                <a:lnSpc>
                  <a:spcPct val="90000"/>
                </a:lnSpc>
                <a:buClr>
                  <a:srgbClr val="F6BF69"/>
                </a:buClr>
                <a:buFont typeface="Monotype Sorts" pitchFamily="2" charset="2"/>
                <a:buNone/>
                <a:defRPr/>
              </a:pPr>
              <a:r>
                <a:rPr lang="en-US" sz="1300" b="1" u="none">
                  <a:solidFill>
                    <a:schemeClr val="bg2"/>
                  </a:solidFill>
                  <a:latin typeface="Arial Narrow" pitchFamily="34" charset="0"/>
                </a:rPr>
                <a:t>Component</a:t>
              </a:r>
            </a:p>
            <a:p>
              <a:pPr marL="384175" indent="-384175" algn="ctr" defTabSz="903288">
                <a:lnSpc>
                  <a:spcPct val="90000"/>
                </a:lnSpc>
                <a:buClr>
                  <a:srgbClr val="F6BF69"/>
                </a:buClr>
                <a:buFont typeface="Monotype Sorts" pitchFamily="2" charset="2"/>
                <a:buNone/>
                <a:defRPr/>
              </a:pPr>
              <a:r>
                <a:rPr lang="en-US" sz="1300" b="1" u="none">
                  <a:solidFill>
                    <a:schemeClr val="bg2"/>
                  </a:solidFill>
                  <a:latin typeface="Arial Narrow" pitchFamily="34" charset="0"/>
                </a:rPr>
                <a:t>Diagrams</a:t>
              </a:r>
              <a:endParaRPr lang="en-US" sz="2300" u="none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</a:endParaRPr>
            </a:p>
          </p:txBody>
        </p:sp>
        <p:sp>
          <p:nvSpPr>
            <p:cNvPr id="162842" name="Rectangle 26"/>
            <p:cNvSpPr>
              <a:spLocks noChangeArrowheads="1"/>
            </p:cNvSpPr>
            <p:nvPr/>
          </p:nvSpPr>
          <p:spPr bwMode="auto">
            <a:xfrm>
              <a:off x="3778" y="1578"/>
              <a:ext cx="973" cy="609"/>
            </a:xfrm>
            <a:prstGeom prst="rect">
              <a:avLst/>
            </a:prstGeom>
            <a:grpFill/>
            <a:ln w="9525">
              <a:solidFill>
                <a:schemeClr val="bg2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76531" tIns="38266" rIns="76531" bIns="38266" anchor="ctr"/>
            <a:lstStyle/>
            <a:p>
              <a:pPr marL="384175" indent="-384175" algn="ctr" defTabSz="903288">
                <a:lnSpc>
                  <a:spcPct val="90000"/>
                </a:lnSpc>
                <a:buClr>
                  <a:srgbClr val="F6BF69"/>
                </a:buClr>
                <a:buFont typeface="Monotype Sorts" pitchFamily="2" charset="2"/>
                <a:buNone/>
                <a:defRPr/>
              </a:pPr>
              <a:r>
                <a:rPr lang="en-US" sz="1700" b="1" u="none" dirty="0" err="1">
                  <a:solidFill>
                    <a:schemeClr val="bg2"/>
                  </a:solidFill>
                  <a:latin typeface="Arial Narrow" pitchFamily="34" charset="0"/>
                </a:rPr>
                <a:t>Diagrama</a:t>
              </a:r>
              <a:r>
                <a:rPr lang="en-US" sz="1700" b="1" u="none" dirty="0">
                  <a:solidFill>
                    <a:schemeClr val="bg2"/>
                  </a:solidFill>
                  <a:latin typeface="Arial Narrow" pitchFamily="34" charset="0"/>
                </a:rPr>
                <a:t> de </a:t>
              </a:r>
            </a:p>
            <a:p>
              <a:pPr marL="384175" indent="-384175" algn="ctr" defTabSz="903288">
                <a:lnSpc>
                  <a:spcPct val="90000"/>
                </a:lnSpc>
                <a:buClr>
                  <a:srgbClr val="F6BF69"/>
                </a:buClr>
                <a:buFont typeface="Monotype Sorts" pitchFamily="2" charset="2"/>
                <a:buNone/>
                <a:defRPr/>
              </a:pPr>
              <a:r>
                <a:rPr lang="en-US" sz="1700" b="1" u="none" dirty="0" err="1">
                  <a:solidFill>
                    <a:schemeClr val="bg2"/>
                  </a:solidFill>
                  <a:latin typeface="Arial Narrow" pitchFamily="34" charset="0"/>
                </a:rPr>
                <a:t>Distribución</a:t>
              </a:r>
              <a:endParaRPr lang="en-US" sz="1700" b="1" u="none" dirty="0">
                <a:solidFill>
                  <a:schemeClr val="bg2"/>
                </a:solidFill>
                <a:latin typeface="Arial Narrow" pitchFamily="34" charset="0"/>
              </a:endParaRPr>
            </a:p>
          </p:txBody>
        </p:sp>
      </p:grpSp>
      <p:grpSp>
        <p:nvGrpSpPr>
          <p:cNvPr id="162843" name="Group 27"/>
          <p:cNvGrpSpPr>
            <a:grpSpLocks/>
          </p:cNvGrpSpPr>
          <p:nvPr/>
        </p:nvGrpSpPr>
        <p:grpSpPr bwMode="auto">
          <a:xfrm>
            <a:off x="6757988" y="1535113"/>
            <a:ext cx="1747837" cy="1195387"/>
            <a:chOff x="3069" y="1174"/>
            <a:chExt cx="1101" cy="753"/>
          </a:xfrm>
          <a:solidFill>
            <a:srgbClr val="FFC000"/>
          </a:solidFill>
        </p:grpSpPr>
        <p:sp>
          <p:nvSpPr>
            <p:cNvPr id="162844" name="Rectangle 28"/>
            <p:cNvSpPr>
              <a:spLocks noChangeArrowheads="1"/>
            </p:cNvSpPr>
            <p:nvPr/>
          </p:nvSpPr>
          <p:spPr bwMode="auto">
            <a:xfrm>
              <a:off x="3069" y="1174"/>
              <a:ext cx="919" cy="572"/>
            </a:xfrm>
            <a:prstGeom prst="rect">
              <a:avLst/>
            </a:prstGeom>
            <a:grpFill/>
            <a:ln w="9525">
              <a:solidFill>
                <a:schemeClr val="bg2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86173" tIns="43087" rIns="86173" bIns="43087" anchor="ctr"/>
            <a:lstStyle/>
            <a:p>
              <a:pPr marL="384175" indent="-384175" algn="ctr" defTabSz="903288">
                <a:lnSpc>
                  <a:spcPct val="90000"/>
                </a:lnSpc>
                <a:buClr>
                  <a:srgbClr val="F6BF69"/>
                </a:buClr>
                <a:buFont typeface="Monotype Sorts" pitchFamily="2" charset="2"/>
                <a:buNone/>
                <a:defRPr/>
              </a:pPr>
              <a:r>
                <a:rPr lang="en-US" sz="1700" b="1" u="none">
                  <a:solidFill>
                    <a:schemeClr val="bg2"/>
                  </a:solidFill>
                  <a:latin typeface="Arial Narrow" pitchFamily="34" charset="0"/>
                </a:rPr>
                <a:t>State</a:t>
              </a:r>
            </a:p>
            <a:p>
              <a:pPr marL="384175" indent="-384175" algn="ctr" defTabSz="903288">
                <a:lnSpc>
                  <a:spcPct val="90000"/>
                </a:lnSpc>
                <a:buClr>
                  <a:srgbClr val="F6BF69"/>
                </a:buClr>
                <a:buFont typeface="Monotype Sorts" pitchFamily="2" charset="2"/>
                <a:buNone/>
                <a:defRPr/>
              </a:pPr>
              <a:r>
                <a:rPr lang="en-US" sz="1700" b="1" u="none">
                  <a:solidFill>
                    <a:schemeClr val="bg2"/>
                  </a:solidFill>
                  <a:latin typeface="Arial Narrow" pitchFamily="34" charset="0"/>
                </a:rPr>
                <a:t>Diagrams</a:t>
              </a:r>
              <a:endParaRPr lang="en-US" sz="1700" u="none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</a:endParaRPr>
            </a:p>
          </p:txBody>
        </p:sp>
        <p:sp>
          <p:nvSpPr>
            <p:cNvPr id="162845" name="Rectangle 29"/>
            <p:cNvSpPr>
              <a:spLocks noChangeArrowheads="1"/>
            </p:cNvSpPr>
            <p:nvPr/>
          </p:nvSpPr>
          <p:spPr bwMode="auto">
            <a:xfrm>
              <a:off x="3160" y="1264"/>
              <a:ext cx="919" cy="572"/>
            </a:xfrm>
            <a:prstGeom prst="rect">
              <a:avLst/>
            </a:prstGeom>
            <a:grpFill/>
            <a:ln w="9525">
              <a:solidFill>
                <a:schemeClr val="bg2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86173" tIns="43087" rIns="86173" bIns="43087" anchor="ctr"/>
            <a:lstStyle/>
            <a:p>
              <a:pPr marL="384175" indent="-384175" algn="ctr" defTabSz="903288">
                <a:lnSpc>
                  <a:spcPct val="90000"/>
                </a:lnSpc>
                <a:buClr>
                  <a:srgbClr val="F6BF69"/>
                </a:buClr>
                <a:buFont typeface="Monotype Sorts" pitchFamily="2" charset="2"/>
                <a:buNone/>
                <a:defRPr/>
              </a:pPr>
              <a:r>
                <a:rPr lang="en-US" sz="1700" b="1" u="none">
                  <a:solidFill>
                    <a:schemeClr val="bg2"/>
                  </a:solidFill>
                  <a:latin typeface="Arial Narrow" pitchFamily="34" charset="0"/>
                </a:rPr>
                <a:t>State</a:t>
              </a:r>
            </a:p>
            <a:p>
              <a:pPr marL="384175" indent="-384175" algn="ctr" defTabSz="903288">
                <a:lnSpc>
                  <a:spcPct val="90000"/>
                </a:lnSpc>
                <a:buClr>
                  <a:srgbClr val="F6BF69"/>
                </a:buClr>
                <a:buFont typeface="Monotype Sorts" pitchFamily="2" charset="2"/>
                <a:buNone/>
                <a:defRPr/>
              </a:pPr>
              <a:r>
                <a:rPr lang="en-US" sz="1700" b="1" u="none">
                  <a:solidFill>
                    <a:schemeClr val="bg2"/>
                  </a:solidFill>
                  <a:latin typeface="Arial Narrow" pitchFamily="34" charset="0"/>
                </a:rPr>
                <a:t>Diagrams</a:t>
              </a:r>
              <a:endParaRPr lang="en-US" sz="1700" u="none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</a:endParaRPr>
            </a:p>
          </p:txBody>
        </p:sp>
        <p:sp>
          <p:nvSpPr>
            <p:cNvPr id="162846" name="Rectangle 30"/>
            <p:cNvSpPr>
              <a:spLocks noChangeArrowheads="1"/>
            </p:cNvSpPr>
            <p:nvPr/>
          </p:nvSpPr>
          <p:spPr bwMode="auto">
            <a:xfrm>
              <a:off x="3251" y="1354"/>
              <a:ext cx="919" cy="573"/>
            </a:xfrm>
            <a:prstGeom prst="rect">
              <a:avLst/>
            </a:prstGeom>
            <a:grpFill/>
            <a:ln w="9525">
              <a:solidFill>
                <a:schemeClr val="bg2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86173" tIns="43087" rIns="86173" bIns="43087" anchor="ctr"/>
            <a:lstStyle/>
            <a:p>
              <a:pPr marL="384175" indent="-384175" algn="ctr" defTabSz="903288">
                <a:lnSpc>
                  <a:spcPct val="90000"/>
                </a:lnSpc>
                <a:buClr>
                  <a:srgbClr val="F6BF69"/>
                </a:buClr>
                <a:buFont typeface="Monotype Sorts" pitchFamily="2" charset="2"/>
                <a:buNone/>
                <a:defRPr/>
              </a:pPr>
              <a:r>
                <a:rPr lang="en-US" sz="1700" b="1" u="none" dirty="0" err="1">
                  <a:solidFill>
                    <a:schemeClr val="bg2"/>
                  </a:solidFill>
                  <a:latin typeface="Arial Narrow" pitchFamily="34" charset="0"/>
                </a:rPr>
                <a:t>Diagrama</a:t>
              </a:r>
              <a:r>
                <a:rPr lang="en-US" sz="1700" b="1" u="none" dirty="0">
                  <a:solidFill>
                    <a:schemeClr val="bg2"/>
                  </a:solidFill>
                  <a:latin typeface="Arial Narrow" pitchFamily="34" charset="0"/>
                </a:rPr>
                <a:t> de </a:t>
              </a:r>
            </a:p>
            <a:p>
              <a:pPr marL="384175" indent="-384175" algn="ctr" defTabSz="903288">
                <a:lnSpc>
                  <a:spcPct val="90000"/>
                </a:lnSpc>
                <a:buClr>
                  <a:srgbClr val="F6BF69"/>
                </a:buClr>
                <a:buFont typeface="Monotype Sorts" pitchFamily="2" charset="2"/>
                <a:buNone/>
                <a:defRPr/>
              </a:pPr>
              <a:r>
                <a:rPr lang="en-US" sz="1700" b="1" u="none" dirty="0" err="1">
                  <a:solidFill>
                    <a:schemeClr val="bg2"/>
                  </a:solidFill>
                  <a:latin typeface="Arial Narrow" pitchFamily="34" charset="0"/>
                </a:rPr>
                <a:t>objetos</a:t>
              </a:r>
              <a:endParaRPr lang="en-US" sz="1700" b="1" u="none" dirty="0">
                <a:solidFill>
                  <a:schemeClr val="bg2"/>
                </a:solidFill>
                <a:latin typeface="Arial Narrow" pitchFamily="34" charset="0"/>
              </a:endParaRPr>
            </a:p>
            <a:p>
              <a:pPr marL="384175" indent="-384175" algn="ctr" defTabSz="903288">
                <a:lnSpc>
                  <a:spcPct val="90000"/>
                </a:lnSpc>
                <a:buClr>
                  <a:srgbClr val="F6BF69"/>
                </a:buClr>
                <a:buFont typeface="Monotype Sorts" pitchFamily="2" charset="2"/>
                <a:buNone/>
                <a:defRPr/>
              </a:pPr>
              <a:endParaRPr lang="en-US" sz="1700" u="none" dirty="0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</a:endParaRPr>
            </a:p>
          </p:txBody>
        </p:sp>
      </p:grpSp>
      <p:grpSp>
        <p:nvGrpSpPr>
          <p:cNvPr id="161807" name="Group 31"/>
          <p:cNvGrpSpPr>
            <a:grpSpLocks/>
          </p:cNvGrpSpPr>
          <p:nvPr/>
        </p:nvGrpSpPr>
        <p:grpSpPr bwMode="auto">
          <a:xfrm>
            <a:off x="1357313" y="4643438"/>
            <a:ext cx="1747837" cy="1195387"/>
            <a:chOff x="1070" y="2166"/>
            <a:chExt cx="1101" cy="753"/>
          </a:xfrm>
        </p:grpSpPr>
        <p:sp>
          <p:nvSpPr>
            <p:cNvPr id="162848" name="Rectangle 32"/>
            <p:cNvSpPr>
              <a:spLocks noChangeArrowheads="1"/>
            </p:cNvSpPr>
            <p:nvPr/>
          </p:nvSpPr>
          <p:spPr bwMode="auto">
            <a:xfrm>
              <a:off x="1070" y="2166"/>
              <a:ext cx="919" cy="573"/>
            </a:xfrm>
            <a:prstGeom prst="rect">
              <a:avLst/>
            </a:prstGeom>
            <a:solidFill>
              <a:srgbClr val="66FFFF"/>
            </a:solidFill>
            <a:ln w="9525">
              <a:solidFill>
                <a:schemeClr val="bg2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86173" tIns="43087" rIns="86173" bIns="43087" anchor="ctr"/>
            <a:lstStyle/>
            <a:p>
              <a:pPr marL="384175" indent="-384175" algn="ctr" defTabSz="903288">
                <a:lnSpc>
                  <a:spcPct val="90000"/>
                </a:lnSpc>
                <a:buClr>
                  <a:srgbClr val="F6BF69"/>
                </a:buClr>
                <a:buFont typeface="Monotype Sorts" pitchFamily="2" charset="2"/>
                <a:buNone/>
                <a:defRPr/>
              </a:pPr>
              <a:r>
                <a:rPr lang="en-US" sz="1700" b="1" u="none">
                  <a:solidFill>
                    <a:schemeClr val="bg2"/>
                  </a:solidFill>
                  <a:latin typeface="Arial Narrow" pitchFamily="34" charset="0"/>
                </a:rPr>
                <a:t>Scenario</a:t>
              </a:r>
            </a:p>
            <a:p>
              <a:pPr marL="384175" indent="-384175" algn="ctr" defTabSz="903288">
                <a:lnSpc>
                  <a:spcPct val="90000"/>
                </a:lnSpc>
                <a:buClr>
                  <a:srgbClr val="F6BF69"/>
                </a:buClr>
                <a:buFont typeface="Monotype Sorts" pitchFamily="2" charset="2"/>
                <a:buNone/>
                <a:defRPr/>
              </a:pPr>
              <a:r>
                <a:rPr lang="en-US" sz="1700" b="1" u="none">
                  <a:solidFill>
                    <a:schemeClr val="bg2"/>
                  </a:solidFill>
                  <a:latin typeface="Arial Narrow" pitchFamily="34" charset="0"/>
                </a:rPr>
                <a:t>Diagrams</a:t>
              </a:r>
              <a:endParaRPr lang="en-US" sz="1700" u="none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</a:endParaRPr>
            </a:p>
          </p:txBody>
        </p:sp>
        <p:sp>
          <p:nvSpPr>
            <p:cNvPr id="162849" name="Rectangle 33"/>
            <p:cNvSpPr>
              <a:spLocks noChangeArrowheads="1"/>
            </p:cNvSpPr>
            <p:nvPr/>
          </p:nvSpPr>
          <p:spPr bwMode="auto">
            <a:xfrm>
              <a:off x="1161" y="2256"/>
              <a:ext cx="919" cy="573"/>
            </a:xfrm>
            <a:prstGeom prst="rect">
              <a:avLst/>
            </a:prstGeom>
            <a:solidFill>
              <a:srgbClr val="66FFFF"/>
            </a:solidFill>
            <a:ln w="9525">
              <a:solidFill>
                <a:schemeClr val="bg2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86173" tIns="43087" rIns="86173" bIns="43087" anchor="ctr"/>
            <a:lstStyle/>
            <a:p>
              <a:pPr marL="384175" indent="-384175" algn="ctr" defTabSz="903288">
                <a:lnSpc>
                  <a:spcPct val="90000"/>
                </a:lnSpc>
                <a:buClr>
                  <a:srgbClr val="F6BF69"/>
                </a:buClr>
                <a:buFont typeface="Monotype Sorts" pitchFamily="2" charset="2"/>
                <a:buNone/>
                <a:defRPr/>
              </a:pPr>
              <a:r>
                <a:rPr lang="en-US" sz="1700" b="1" u="none">
                  <a:solidFill>
                    <a:schemeClr val="bg2"/>
                  </a:solidFill>
                  <a:latin typeface="Arial Narrow" pitchFamily="34" charset="0"/>
                </a:rPr>
                <a:t>Scenario</a:t>
              </a:r>
            </a:p>
            <a:p>
              <a:pPr marL="384175" indent="-384175" algn="ctr" defTabSz="903288">
                <a:lnSpc>
                  <a:spcPct val="90000"/>
                </a:lnSpc>
                <a:buClr>
                  <a:srgbClr val="F6BF69"/>
                </a:buClr>
                <a:buFont typeface="Monotype Sorts" pitchFamily="2" charset="2"/>
                <a:buNone/>
                <a:defRPr/>
              </a:pPr>
              <a:r>
                <a:rPr lang="en-US" sz="1700" b="1" u="none">
                  <a:solidFill>
                    <a:schemeClr val="bg2"/>
                  </a:solidFill>
                  <a:latin typeface="Arial Narrow" pitchFamily="34" charset="0"/>
                </a:rPr>
                <a:t>Diagrams</a:t>
              </a:r>
              <a:endParaRPr lang="en-US" sz="1700" u="none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</a:endParaRPr>
            </a:p>
          </p:txBody>
        </p:sp>
        <p:sp>
          <p:nvSpPr>
            <p:cNvPr id="161820" name="Rectangle 34"/>
            <p:cNvSpPr>
              <a:spLocks noChangeArrowheads="1"/>
            </p:cNvSpPr>
            <p:nvPr/>
          </p:nvSpPr>
          <p:spPr bwMode="auto">
            <a:xfrm>
              <a:off x="1252" y="2347"/>
              <a:ext cx="919" cy="572"/>
            </a:xfrm>
            <a:prstGeom prst="rect">
              <a:avLst/>
            </a:prstGeom>
            <a:solidFill>
              <a:srgbClr val="66FFFF"/>
            </a:solidFill>
            <a:ln w="9525">
              <a:solidFill>
                <a:schemeClr val="bg2"/>
              </a:solidFill>
              <a:miter lim="800000"/>
              <a:headEnd type="none" w="sm" len="sm"/>
              <a:tailEnd type="none" w="sm" len="sm"/>
            </a:ln>
          </p:spPr>
          <p:txBody>
            <a:bodyPr wrap="none" lIns="86173" tIns="43087" rIns="86173" bIns="43087" anchor="ctr"/>
            <a:lstStyle/>
            <a:p>
              <a:pPr marL="384175" indent="-384175" algn="ctr" defTabSz="903288">
                <a:lnSpc>
                  <a:spcPct val="90000"/>
                </a:lnSpc>
                <a:buClr>
                  <a:srgbClr val="F6BF69"/>
                </a:buClr>
                <a:buFont typeface="Monotype Sorts"/>
                <a:buNone/>
              </a:pPr>
              <a:r>
                <a:rPr lang="en-US" sz="1700" b="1" u="none">
                  <a:solidFill>
                    <a:schemeClr val="bg2"/>
                  </a:solidFill>
                  <a:latin typeface="Arial Narrow" pitchFamily="34" charset="0"/>
                </a:rPr>
                <a:t>Diagrama de </a:t>
              </a:r>
            </a:p>
            <a:p>
              <a:pPr marL="384175" indent="-384175" algn="ctr" defTabSz="903288">
                <a:lnSpc>
                  <a:spcPct val="90000"/>
                </a:lnSpc>
                <a:buClr>
                  <a:srgbClr val="F6BF69"/>
                </a:buClr>
                <a:buFont typeface="Monotype Sorts"/>
                <a:buNone/>
              </a:pPr>
              <a:r>
                <a:rPr lang="en-US" sz="1700" b="1" u="none">
                  <a:solidFill>
                    <a:schemeClr val="bg2"/>
                  </a:solidFill>
                  <a:latin typeface="Arial Narrow" pitchFamily="34" charset="0"/>
                </a:rPr>
                <a:t>Estados</a:t>
              </a:r>
            </a:p>
          </p:txBody>
        </p:sp>
      </p:grpSp>
      <p:grpSp>
        <p:nvGrpSpPr>
          <p:cNvPr id="161808" name="Group 35"/>
          <p:cNvGrpSpPr>
            <a:grpSpLocks/>
          </p:cNvGrpSpPr>
          <p:nvPr/>
        </p:nvGrpSpPr>
        <p:grpSpPr bwMode="auto">
          <a:xfrm>
            <a:off x="957263" y="1716088"/>
            <a:ext cx="1746250" cy="1195387"/>
            <a:chOff x="1152" y="2148"/>
            <a:chExt cx="1165" cy="801"/>
          </a:xfrm>
        </p:grpSpPr>
        <p:sp>
          <p:nvSpPr>
            <p:cNvPr id="162852" name="Rectangle 36"/>
            <p:cNvSpPr>
              <a:spLocks noChangeArrowheads="1"/>
            </p:cNvSpPr>
            <p:nvPr/>
          </p:nvSpPr>
          <p:spPr bwMode="auto">
            <a:xfrm>
              <a:off x="1152" y="2148"/>
              <a:ext cx="973" cy="610"/>
            </a:xfrm>
            <a:prstGeom prst="rect">
              <a:avLst/>
            </a:prstGeom>
            <a:solidFill>
              <a:srgbClr val="66FFFF"/>
            </a:solidFill>
            <a:ln w="9525">
              <a:solidFill>
                <a:schemeClr val="bg2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76531" tIns="38266" rIns="76531" bIns="38266" anchor="ctr"/>
            <a:lstStyle/>
            <a:p>
              <a:pPr marL="384175" indent="-384175" algn="ctr" defTabSz="903288">
                <a:lnSpc>
                  <a:spcPct val="90000"/>
                </a:lnSpc>
                <a:buClr>
                  <a:srgbClr val="F6BF69"/>
                </a:buClr>
                <a:buFont typeface="Monotype Sorts" pitchFamily="2" charset="2"/>
                <a:buNone/>
                <a:defRPr/>
              </a:pPr>
              <a:r>
                <a:rPr lang="en-US" sz="1700" b="1" u="none">
                  <a:solidFill>
                    <a:schemeClr val="bg2"/>
                  </a:solidFill>
                  <a:latin typeface="Arial Narrow" pitchFamily="34" charset="0"/>
                </a:rPr>
                <a:t>Use Case</a:t>
              </a:r>
            </a:p>
            <a:p>
              <a:pPr marL="384175" indent="-384175" algn="ctr" defTabSz="903288">
                <a:lnSpc>
                  <a:spcPct val="90000"/>
                </a:lnSpc>
                <a:buClr>
                  <a:srgbClr val="F6BF69"/>
                </a:buClr>
                <a:buFont typeface="Monotype Sorts" pitchFamily="2" charset="2"/>
                <a:buNone/>
                <a:defRPr/>
              </a:pPr>
              <a:r>
                <a:rPr lang="en-US" sz="1700" b="1" u="none">
                  <a:solidFill>
                    <a:schemeClr val="bg2"/>
                  </a:solidFill>
                  <a:latin typeface="Arial Narrow" pitchFamily="34" charset="0"/>
                </a:rPr>
                <a:t>Diagrams</a:t>
              </a:r>
              <a:endParaRPr lang="en-US" sz="1700" u="none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</a:endParaRPr>
            </a:p>
          </p:txBody>
        </p:sp>
        <p:sp>
          <p:nvSpPr>
            <p:cNvPr id="162853" name="Rectangle 37"/>
            <p:cNvSpPr>
              <a:spLocks noChangeArrowheads="1"/>
            </p:cNvSpPr>
            <p:nvPr/>
          </p:nvSpPr>
          <p:spPr bwMode="auto">
            <a:xfrm>
              <a:off x="1248" y="2244"/>
              <a:ext cx="972" cy="610"/>
            </a:xfrm>
            <a:prstGeom prst="rect">
              <a:avLst/>
            </a:prstGeom>
            <a:solidFill>
              <a:srgbClr val="66FFFF"/>
            </a:solidFill>
            <a:ln w="9525">
              <a:solidFill>
                <a:schemeClr val="bg2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76531" tIns="38266" rIns="76531" bIns="38266" anchor="ctr"/>
            <a:lstStyle/>
            <a:p>
              <a:pPr marL="384175" indent="-384175" algn="ctr" defTabSz="903288">
                <a:lnSpc>
                  <a:spcPct val="90000"/>
                </a:lnSpc>
                <a:buClr>
                  <a:srgbClr val="F6BF69"/>
                </a:buClr>
                <a:buFont typeface="Monotype Sorts" pitchFamily="2" charset="2"/>
                <a:buNone/>
                <a:defRPr/>
              </a:pPr>
              <a:r>
                <a:rPr lang="en-US" sz="1700" b="1" u="none">
                  <a:solidFill>
                    <a:schemeClr val="bg2"/>
                  </a:solidFill>
                  <a:latin typeface="Arial Narrow" pitchFamily="34" charset="0"/>
                </a:rPr>
                <a:t>Use Case</a:t>
              </a:r>
            </a:p>
            <a:p>
              <a:pPr marL="384175" indent="-384175" algn="ctr" defTabSz="903288">
                <a:lnSpc>
                  <a:spcPct val="90000"/>
                </a:lnSpc>
                <a:buClr>
                  <a:srgbClr val="F6BF69"/>
                </a:buClr>
                <a:buFont typeface="Monotype Sorts" pitchFamily="2" charset="2"/>
                <a:buNone/>
                <a:defRPr/>
              </a:pPr>
              <a:r>
                <a:rPr lang="en-US" sz="1700" b="1" u="none">
                  <a:solidFill>
                    <a:schemeClr val="bg2"/>
                  </a:solidFill>
                  <a:latin typeface="Arial Narrow" pitchFamily="34" charset="0"/>
                </a:rPr>
                <a:t>Diagrams</a:t>
              </a:r>
              <a:endParaRPr lang="en-US" sz="1700" u="none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</a:endParaRPr>
            </a:p>
          </p:txBody>
        </p:sp>
        <p:sp>
          <p:nvSpPr>
            <p:cNvPr id="161817" name="Rectangle 38"/>
            <p:cNvSpPr>
              <a:spLocks noChangeArrowheads="1"/>
            </p:cNvSpPr>
            <p:nvPr/>
          </p:nvSpPr>
          <p:spPr bwMode="auto">
            <a:xfrm>
              <a:off x="1344" y="2340"/>
              <a:ext cx="973" cy="609"/>
            </a:xfrm>
            <a:prstGeom prst="rect">
              <a:avLst/>
            </a:prstGeom>
            <a:solidFill>
              <a:srgbClr val="66FFFF"/>
            </a:solidFill>
            <a:ln w="9525">
              <a:solidFill>
                <a:schemeClr val="bg2"/>
              </a:solidFill>
              <a:miter lim="800000"/>
              <a:headEnd type="none" w="sm" len="sm"/>
              <a:tailEnd type="none" w="sm" len="sm"/>
            </a:ln>
          </p:spPr>
          <p:txBody>
            <a:bodyPr wrap="none" lIns="76531" tIns="38266" rIns="76531" bIns="38266" anchor="ctr"/>
            <a:lstStyle/>
            <a:p>
              <a:pPr marL="384175" indent="-384175" algn="ctr" defTabSz="903288">
                <a:lnSpc>
                  <a:spcPct val="90000"/>
                </a:lnSpc>
                <a:buClr>
                  <a:srgbClr val="F6BF69"/>
                </a:buClr>
                <a:buFont typeface="Monotype Sorts"/>
                <a:buNone/>
              </a:pPr>
              <a:r>
                <a:rPr lang="en-US" sz="1700" b="1" u="none">
                  <a:solidFill>
                    <a:schemeClr val="bg2"/>
                  </a:solidFill>
                  <a:latin typeface="Arial Narrow" pitchFamily="34" charset="0"/>
                </a:rPr>
                <a:t>Diagrama de </a:t>
              </a:r>
            </a:p>
            <a:p>
              <a:pPr marL="384175" indent="-384175" algn="ctr" defTabSz="903288">
                <a:lnSpc>
                  <a:spcPct val="90000"/>
                </a:lnSpc>
                <a:buClr>
                  <a:srgbClr val="F6BF69"/>
                </a:buClr>
                <a:buFont typeface="Monotype Sorts"/>
                <a:buNone/>
              </a:pPr>
              <a:r>
                <a:rPr lang="en-US" sz="1700" b="1" u="none">
                  <a:solidFill>
                    <a:schemeClr val="bg2"/>
                  </a:solidFill>
                  <a:latin typeface="Arial Narrow" pitchFamily="34" charset="0"/>
                </a:rPr>
                <a:t>secuencia</a:t>
              </a:r>
            </a:p>
          </p:txBody>
        </p:sp>
      </p:grpSp>
      <p:grpSp>
        <p:nvGrpSpPr>
          <p:cNvPr id="162855" name="Group 39"/>
          <p:cNvGrpSpPr>
            <a:grpSpLocks/>
          </p:cNvGrpSpPr>
          <p:nvPr/>
        </p:nvGrpSpPr>
        <p:grpSpPr bwMode="auto">
          <a:xfrm>
            <a:off x="4554538" y="914400"/>
            <a:ext cx="1747837" cy="1195388"/>
            <a:chOff x="3069" y="1174"/>
            <a:chExt cx="1101" cy="753"/>
          </a:xfrm>
          <a:solidFill>
            <a:srgbClr val="FFC000"/>
          </a:solidFill>
        </p:grpSpPr>
        <p:sp>
          <p:nvSpPr>
            <p:cNvPr id="162856" name="Rectangle 40"/>
            <p:cNvSpPr>
              <a:spLocks noChangeArrowheads="1"/>
            </p:cNvSpPr>
            <p:nvPr/>
          </p:nvSpPr>
          <p:spPr bwMode="auto">
            <a:xfrm>
              <a:off x="3069" y="1174"/>
              <a:ext cx="919" cy="572"/>
            </a:xfrm>
            <a:prstGeom prst="rect">
              <a:avLst/>
            </a:prstGeom>
            <a:grpFill/>
            <a:ln w="9525">
              <a:solidFill>
                <a:schemeClr val="bg2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86173" tIns="43087" rIns="86173" bIns="43087" anchor="ctr"/>
            <a:lstStyle/>
            <a:p>
              <a:pPr marL="384175" indent="-384175" algn="ctr" defTabSz="903288">
                <a:lnSpc>
                  <a:spcPct val="90000"/>
                </a:lnSpc>
                <a:buClr>
                  <a:srgbClr val="F6BF69"/>
                </a:buClr>
                <a:buFont typeface="Monotype Sorts" pitchFamily="2" charset="2"/>
                <a:buNone/>
                <a:defRPr/>
              </a:pPr>
              <a:r>
                <a:rPr lang="en-US" sz="1700" b="1" u="none">
                  <a:solidFill>
                    <a:schemeClr val="bg2"/>
                  </a:solidFill>
                  <a:latin typeface="Arial Narrow" pitchFamily="34" charset="0"/>
                </a:rPr>
                <a:t>State</a:t>
              </a:r>
            </a:p>
            <a:p>
              <a:pPr marL="384175" indent="-384175" algn="ctr" defTabSz="903288">
                <a:lnSpc>
                  <a:spcPct val="90000"/>
                </a:lnSpc>
                <a:buClr>
                  <a:srgbClr val="F6BF69"/>
                </a:buClr>
                <a:buFont typeface="Monotype Sorts" pitchFamily="2" charset="2"/>
                <a:buNone/>
                <a:defRPr/>
              </a:pPr>
              <a:r>
                <a:rPr lang="en-US" sz="1700" b="1" u="none">
                  <a:solidFill>
                    <a:schemeClr val="bg2"/>
                  </a:solidFill>
                  <a:latin typeface="Arial Narrow" pitchFamily="34" charset="0"/>
                </a:rPr>
                <a:t>Diagrams</a:t>
              </a:r>
              <a:endParaRPr lang="en-US" sz="1700" u="none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</a:endParaRPr>
            </a:p>
          </p:txBody>
        </p:sp>
        <p:sp>
          <p:nvSpPr>
            <p:cNvPr id="162857" name="Rectangle 41"/>
            <p:cNvSpPr>
              <a:spLocks noChangeArrowheads="1"/>
            </p:cNvSpPr>
            <p:nvPr/>
          </p:nvSpPr>
          <p:spPr bwMode="auto">
            <a:xfrm>
              <a:off x="3160" y="1264"/>
              <a:ext cx="919" cy="572"/>
            </a:xfrm>
            <a:prstGeom prst="rect">
              <a:avLst/>
            </a:prstGeom>
            <a:grpFill/>
            <a:ln w="9525">
              <a:solidFill>
                <a:schemeClr val="bg2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86173" tIns="43087" rIns="86173" bIns="43087" anchor="ctr"/>
            <a:lstStyle/>
            <a:p>
              <a:pPr marL="384175" indent="-384175" algn="ctr" defTabSz="903288">
                <a:lnSpc>
                  <a:spcPct val="90000"/>
                </a:lnSpc>
                <a:buClr>
                  <a:srgbClr val="F6BF69"/>
                </a:buClr>
                <a:buFont typeface="Monotype Sorts" pitchFamily="2" charset="2"/>
                <a:buNone/>
                <a:defRPr/>
              </a:pPr>
              <a:r>
                <a:rPr lang="en-US" sz="1700" b="1" u="none">
                  <a:solidFill>
                    <a:schemeClr val="bg2"/>
                  </a:solidFill>
                  <a:latin typeface="Arial Narrow" pitchFamily="34" charset="0"/>
                </a:rPr>
                <a:t>State</a:t>
              </a:r>
            </a:p>
            <a:p>
              <a:pPr marL="384175" indent="-384175" algn="ctr" defTabSz="903288">
                <a:lnSpc>
                  <a:spcPct val="90000"/>
                </a:lnSpc>
                <a:buClr>
                  <a:srgbClr val="F6BF69"/>
                </a:buClr>
                <a:buFont typeface="Monotype Sorts" pitchFamily="2" charset="2"/>
                <a:buNone/>
                <a:defRPr/>
              </a:pPr>
              <a:r>
                <a:rPr lang="en-US" sz="1700" b="1" u="none">
                  <a:solidFill>
                    <a:schemeClr val="bg2"/>
                  </a:solidFill>
                  <a:latin typeface="Arial Narrow" pitchFamily="34" charset="0"/>
                </a:rPr>
                <a:t>Diagrams</a:t>
              </a:r>
              <a:endParaRPr lang="en-US" sz="1700" u="none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</a:endParaRPr>
            </a:p>
          </p:txBody>
        </p:sp>
        <p:sp>
          <p:nvSpPr>
            <p:cNvPr id="162858" name="Rectangle 42"/>
            <p:cNvSpPr>
              <a:spLocks noChangeArrowheads="1"/>
            </p:cNvSpPr>
            <p:nvPr/>
          </p:nvSpPr>
          <p:spPr bwMode="auto">
            <a:xfrm>
              <a:off x="3251" y="1354"/>
              <a:ext cx="919" cy="573"/>
            </a:xfrm>
            <a:prstGeom prst="rect">
              <a:avLst/>
            </a:prstGeom>
            <a:grpFill/>
            <a:ln w="9525">
              <a:solidFill>
                <a:schemeClr val="bg2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86173" tIns="43087" rIns="86173" bIns="43087" anchor="ctr"/>
            <a:lstStyle/>
            <a:p>
              <a:pPr marL="384175" indent="-384175" algn="ctr" defTabSz="903288">
                <a:lnSpc>
                  <a:spcPct val="90000"/>
                </a:lnSpc>
                <a:buClr>
                  <a:srgbClr val="F6BF69"/>
                </a:buClr>
                <a:buFont typeface="Monotype Sorts" pitchFamily="2" charset="2"/>
                <a:buNone/>
                <a:defRPr/>
              </a:pPr>
              <a:r>
                <a:rPr lang="en-US" sz="1700" b="1" u="none" dirty="0" err="1">
                  <a:solidFill>
                    <a:schemeClr val="bg2"/>
                  </a:solidFill>
                  <a:latin typeface="Arial Narrow" pitchFamily="34" charset="0"/>
                </a:rPr>
                <a:t>Diagrama</a:t>
              </a:r>
              <a:r>
                <a:rPr lang="en-US" sz="1700" b="1" u="none" dirty="0">
                  <a:solidFill>
                    <a:schemeClr val="bg2"/>
                  </a:solidFill>
                  <a:latin typeface="Arial Narrow" pitchFamily="34" charset="0"/>
                </a:rPr>
                <a:t> de </a:t>
              </a:r>
            </a:p>
            <a:p>
              <a:pPr marL="384175" indent="-384175" algn="ctr" defTabSz="903288">
                <a:lnSpc>
                  <a:spcPct val="90000"/>
                </a:lnSpc>
                <a:buClr>
                  <a:srgbClr val="F6BF69"/>
                </a:buClr>
                <a:buFont typeface="Monotype Sorts" pitchFamily="2" charset="2"/>
                <a:buNone/>
                <a:defRPr/>
              </a:pPr>
              <a:r>
                <a:rPr lang="en-US" sz="1700" b="1" u="none" dirty="0" err="1">
                  <a:solidFill>
                    <a:schemeClr val="bg2"/>
                  </a:solidFill>
                  <a:latin typeface="Arial Narrow" pitchFamily="34" charset="0"/>
                </a:rPr>
                <a:t>Clases</a:t>
              </a:r>
              <a:endParaRPr lang="en-US" sz="1700" b="1" u="none" dirty="0">
                <a:solidFill>
                  <a:schemeClr val="bg2"/>
                </a:solidFill>
                <a:latin typeface="Arial Narrow" pitchFamily="34" charset="0"/>
              </a:endParaRPr>
            </a:p>
          </p:txBody>
        </p:sp>
      </p:grpSp>
      <p:sp>
        <p:nvSpPr>
          <p:cNvPr id="161810" name="Line 43"/>
          <p:cNvSpPr>
            <a:spLocks noChangeShapeType="1"/>
          </p:cNvSpPr>
          <p:nvPr/>
        </p:nvSpPr>
        <p:spPr bwMode="auto">
          <a:xfrm>
            <a:off x="4554538" y="4237038"/>
            <a:ext cx="0" cy="4508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lg" len="lg"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162860" name="Rectangle 44"/>
          <p:cNvSpPr>
            <a:spLocks noChangeArrowheads="1"/>
          </p:cNvSpPr>
          <p:nvPr/>
        </p:nvSpPr>
        <p:spPr bwMode="auto">
          <a:xfrm>
            <a:off x="3716338" y="4876800"/>
            <a:ext cx="1458912" cy="909638"/>
          </a:xfrm>
          <a:prstGeom prst="rect">
            <a:avLst/>
          </a:prstGeom>
          <a:solidFill>
            <a:srgbClr val="66FFFF"/>
          </a:solidFill>
          <a:ln w="9525">
            <a:solidFill>
              <a:schemeClr val="bg2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lIns="86173" tIns="43087" rIns="86173" bIns="43087" anchor="ctr"/>
          <a:lstStyle/>
          <a:p>
            <a:pPr marL="384175" indent="-384175" algn="ctr" defTabSz="903288">
              <a:lnSpc>
                <a:spcPct val="90000"/>
              </a:lnSpc>
              <a:buClr>
                <a:srgbClr val="F6BF69"/>
              </a:buClr>
              <a:buFont typeface="Monotype Sorts" pitchFamily="2" charset="2"/>
              <a:buNone/>
              <a:defRPr/>
            </a:pPr>
            <a:endParaRPr lang="es-ES_tradnl" sz="1700" u="none">
              <a:effectLst>
                <a:outerShdw blurRad="38100" dist="38100" dir="2700000" algn="tl">
                  <a:srgbClr val="FFFFFF"/>
                </a:outerShdw>
              </a:effectLst>
              <a:latin typeface="Arial Narrow" pitchFamily="34" charset="0"/>
            </a:endParaRPr>
          </a:p>
        </p:txBody>
      </p:sp>
      <p:sp>
        <p:nvSpPr>
          <p:cNvPr id="161812" name="Rectangle 45"/>
          <p:cNvSpPr>
            <a:spLocks noChangeArrowheads="1"/>
          </p:cNvSpPr>
          <p:nvPr/>
        </p:nvSpPr>
        <p:spPr bwMode="auto">
          <a:xfrm>
            <a:off x="3868738" y="5029200"/>
            <a:ext cx="1458912" cy="909638"/>
          </a:xfrm>
          <a:prstGeom prst="rect">
            <a:avLst/>
          </a:prstGeom>
          <a:solidFill>
            <a:srgbClr val="66FFFF"/>
          </a:solidFill>
          <a:ln w="9525">
            <a:solidFill>
              <a:schemeClr val="bg2"/>
            </a:solidFill>
            <a:miter lim="800000"/>
            <a:headEnd type="none" w="sm" len="sm"/>
            <a:tailEnd type="none" w="sm" len="sm"/>
          </a:ln>
        </p:spPr>
        <p:txBody>
          <a:bodyPr wrap="none" lIns="86173" tIns="43087" rIns="86173" bIns="43087" anchor="ctr"/>
          <a:lstStyle/>
          <a:p>
            <a:pPr marL="384175" indent="-384175" algn="ctr" defTabSz="903288">
              <a:lnSpc>
                <a:spcPct val="90000"/>
              </a:lnSpc>
              <a:buClr>
                <a:srgbClr val="F6BF69"/>
              </a:buClr>
              <a:buFont typeface="Monotype Sorts"/>
              <a:buNone/>
            </a:pPr>
            <a:r>
              <a:rPr lang="en-US" sz="1700" b="1" u="none">
                <a:solidFill>
                  <a:schemeClr val="bg2"/>
                </a:solidFill>
                <a:latin typeface="Arial Narrow" pitchFamily="34" charset="0"/>
              </a:rPr>
              <a:t>Diagrama de </a:t>
            </a:r>
          </a:p>
          <a:p>
            <a:pPr marL="384175" indent="-384175" algn="ctr" defTabSz="903288">
              <a:lnSpc>
                <a:spcPct val="90000"/>
              </a:lnSpc>
              <a:buClr>
                <a:srgbClr val="F6BF69"/>
              </a:buClr>
              <a:buFont typeface="Monotype Sorts"/>
              <a:buNone/>
            </a:pPr>
            <a:r>
              <a:rPr lang="en-US" sz="1700" b="1" u="none">
                <a:solidFill>
                  <a:schemeClr val="bg2"/>
                </a:solidFill>
                <a:latin typeface="Arial Narrow" pitchFamily="34" charset="0"/>
              </a:rPr>
              <a:t>Actividades</a:t>
            </a:r>
          </a:p>
        </p:txBody>
      </p:sp>
      <p:sp>
        <p:nvSpPr>
          <p:cNvPr id="161813" name="AutoShape 46"/>
          <p:cNvSpPr>
            <a:spLocks noChangeArrowheads="1"/>
          </p:cNvSpPr>
          <p:nvPr/>
        </p:nvSpPr>
        <p:spPr bwMode="auto">
          <a:xfrm>
            <a:off x="3957638" y="3024188"/>
            <a:ext cx="1281112" cy="1195387"/>
          </a:xfrm>
          <a:prstGeom prst="can">
            <a:avLst>
              <a:gd name="adj" fmla="val 39255"/>
            </a:avLst>
          </a:prstGeom>
          <a:solidFill>
            <a:srgbClr val="00B0F0"/>
          </a:solidFill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lIns="107950" tIns="53975" rIns="107950" bIns="53975" anchor="ctr"/>
          <a:lstStyle/>
          <a:p>
            <a:endParaRPr lang="es-CO"/>
          </a:p>
        </p:txBody>
      </p:sp>
      <p:sp>
        <p:nvSpPr>
          <p:cNvPr id="161814" name="Rectangle 47"/>
          <p:cNvSpPr>
            <a:spLocks noChangeArrowheads="1"/>
          </p:cNvSpPr>
          <p:nvPr/>
        </p:nvSpPr>
        <p:spPr bwMode="auto">
          <a:xfrm>
            <a:off x="4173538" y="3589338"/>
            <a:ext cx="825500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7950" tIns="53975" rIns="107950" bIns="53975">
            <a:spAutoFit/>
          </a:bodyPr>
          <a:lstStyle/>
          <a:p>
            <a:pPr>
              <a:lnSpc>
                <a:spcPct val="90000"/>
              </a:lnSpc>
              <a:buClr>
                <a:srgbClr val="F6BF69"/>
              </a:buClr>
              <a:buFont typeface="Monotype Sorts"/>
              <a:buNone/>
            </a:pPr>
            <a:r>
              <a:rPr lang="en-US" sz="1700" b="1" u="none">
                <a:solidFill>
                  <a:schemeClr val="bg2"/>
                </a:solidFill>
                <a:latin typeface="Arial Narrow" pitchFamily="34" charset="0"/>
              </a:rPr>
              <a:t>Models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71414"/>
            <a:ext cx="7239000" cy="1143000"/>
          </a:xfrm>
        </p:spPr>
        <p:txBody>
          <a:bodyPr/>
          <a:lstStyle/>
          <a:p>
            <a:pPr algn="r" fontAlgn="auto">
              <a:spcAft>
                <a:spcPts val="0"/>
              </a:spcAft>
              <a:defRPr/>
            </a:pPr>
            <a:r>
              <a:rPr lang="es-ES" dirty="0" smtClean="0"/>
              <a:t>DIAGRAMAS de UML</a:t>
            </a:r>
          </a:p>
        </p:txBody>
      </p:sp>
      <p:pic>
        <p:nvPicPr>
          <p:cNvPr id="162818" name="Picture 4" descr="Figura 1-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85875"/>
            <a:ext cx="9144000" cy="478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438400" y="609600"/>
            <a:ext cx="6019800" cy="1143000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="t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">
                <a:solidFill>
                  <a:srgbClr val="FCCD04"/>
                </a:solidFill>
              </a:rPr>
              <a:t>3. Los Elementos del Modelo</a:t>
            </a:r>
          </a:p>
        </p:txBody>
      </p:sp>
      <p:sp>
        <p:nvSpPr>
          <p:cNvPr id="163842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981200"/>
            <a:ext cx="7243763" cy="4114800"/>
          </a:xfrm>
        </p:spPr>
        <p:txBody>
          <a:bodyPr/>
          <a:lstStyle/>
          <a:p>
            <a:pPr algn="just">
              <a:buFontTx/>
              <a:buNone/>
            </a:pPr>
            <a:r>
              <a:rPr lang="es-ES" smtClean="0">
                <a:solidFill>
                  <a:schemeClr val="bg1"/>
                </a:solidFill>
              </a:rPr>
              <a:t>	</a:t>
            </a:r>
            <a:r>
              <a:rPr lang="es-ES" smtClean="0"/>
              <a:t>Los conceptos usados son elementos del modelo que representan conceptos orientados a objetos como clases, objetos, mensajes y relaciones  incluyendo asociación, dependencia y generalización.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438400" y="609600"/>
            <a:ext cx="6019800" cy="1143000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="t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">
                <a:solidFill>
                  <a:srgbClr val="FCCD04"/>
                </a:solidFill>
              </a:rPr>
              <a:t>4. Los Mecanismos de Extensión</a:t>
            </a:r>
          </a:p>
        </p:txBody>
      </p:sp>
      <p:sp>
        <p:nvSpPr>
          <p:cNvPr id="164866" name="Rectangle 3"/>
          <p:cNvSpPr>
            <a:spLocks noGrp="1" noChangeArrowheads="1"/>
          </p:cNvSpPr>
          <p:nvPr>
            <p:ph idx="1"/>
          </p:nvPr>
        </p:nvSpPr>
        <p:spPr>
          <a:xfrm>
            <a:off x="357188" y="2500313"/>
            <a:ext cx="7772400" cy="2362200"/>
          </a:xfrm>
        </p:spPr>
        <p:txBody>
          <a:bodyPr/>
          <a:lstStyle/>
          <a:p>
            <a:pPr algn="just">
              <a:buFontTx/>
              <a:buNone/>
            </a:pPr>
            <a:r>
              <a:rPr lang="es-ES" smtClean="0">
                <a:solidFill>
                  <a:schemeClr val="bg1"/>
                </a:solidFill>
              </a:rPr>
              <a:t>	</a:t>
            </a:r>
            <a:r>
              <a:rPr lang="es-ES" smtClean="0"/>
              <a:t>Los símbolos que complementan la información de los diagramas, tenemos las notas, caja de textos para títulos, líneas de indicación, entre otros.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58" y="2590800"/>
            <a:ext cx="7772400" cy="16002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wrap="square" lIns="91440" tIns="45720" rIns="91440" bIns="45720" numCol="1" anchor="t" compatLnSpc="1">
            <a:prstTxWarp prst="textNoShape">
              <a:avLst/>
            </a:prstTxWarp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_tradnl" dirty="0">
                <a:solidFill>
                  <a:srgbClr val="990000"/>
                </a:solidFill>
              </a:rPr>
              <a:t>Diagrama de Casos de Uso</a:t>
            </a:r>
            <a:br>
              <a:rPr lang="es-ES_tradnl" dirty="0">
                <a:solidFill>
                  <a:srgbClr val="990000"/>
                </a:solidFill>
              </a:rPr>
            </a:br>
            <a:endParaRPr lang="es-ES_tradnl" dirty="0">
              <a:solidFill>
                <a:srgbClr val="99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071670" y="357166"/>
            <a:ext cx="6096000" cy="1143000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="t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PE" dirty="0">
                <a:solidFill>
                  <a:srgbClr val="990000"/>
                </a:solidFill>
              </a:rPr>
              <a:t>Diagrama de Casos de Uso</a:t>
            </a:r>
            <a:endParaRPr lang="es-ES" dirty="0">
              <a:solidFill>
                <a:srgbClr val="990000"/>
              </a:solidFill>
            </a:endParaRPr>
          </a:p>
        </p:txBody>
      </p:sp>
      <p:sp>
        <p:nvSpPr>
          <p:cNvPr id="166914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2057400"/>
            <a:ext cx="7762875" cy="32766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algn="just"/>
            <a:r>
              <a:rPr lang="es-PE" b="1" smtClean="0"/>
              <a:t>DIAGRAMA DE CASOS DE USO DE NEGOCIO</a:t>
            </a:r>
          </a:p>
          <a:p>
            <a:pPr algn="just">
              <a:buFontTx/>
              <a:buNone/>
            </a:pPr>
            <a:r>
              <a:rPr lang="es-PE" b="1" smtClean="0"/>
              <a:t>	Diagrama en el que se plasman los procesos de negocio y los externos a ellos. Estos externos se benefician con el proceso o benefician al proceso.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14348" y="857232"/>
            <a:ext cx="7772400" cy="1143000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="t" compatLnSpc="1">
            <a:prstTxWarp prst="textNoShape">
              <a:avLst/>
            </a:prstTxWarp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" dirty="0">
                <a:solidFill>
                  <a:srgbClr val="FCCD04"/>
                </a:solidFill>
              </a:rPr>
              <a:t>Objetivos</a:t>
            </a:r>
          </a:p>
        </p:txBody>
      </p:sp>
      <p:sp>
        <p:nvSpPr>
          <p:cNvPr id="27650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981200"/>
            <a:ext cx="7529513" cy="4114800"/>
          </a:xfrm>
        </p:spPr>
        <p:txBody>
          <a:bodyPr/>
          <a:lstStyle/>
          <a:p>
            <a:r>
              <a:rPr lang="es-ES" smtClean="0"/>
              <a:t>Entender los beneficios del </a:t>
            </a:r>
            <a:r>
              <a:rPr lang="es-PE" smtClean="0"/>
              <a:t>m</a:t>
            </a:r>
            <a:r>
              <a:rPr lang="es-ES" smtClean="0"/>
              <a:t>odelamiento visual</a:t>
            </a:r>
          </a:p>
          <a:p>
            <a:r>
              <a:rPr lang="es-ES" smtClean="0"/>
              <a:t>Reconocer al UML como lenguaje estándar en la construcción de SW</a:t>
            </a:r>
          </a:p>
          <a:p>
            <a:r>
              <a:rPr lang="es-ES" smtClean="0"/>
              <a:t>Identificar los diagramas UML y su papel durante la construcción del SW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7" name="Rectangle 3"/>
          <p:cNvSpPr>
            <a:spLocks noChangeArrowheads="1"/>
          </p:cNvSpPr>
          <p:nvPr/>
        </p:nvSpPr>
        <p:spPr bwMode="auto">
          <a:xfrm>
            <a:off x="2286000" y="381000"/>
            <a:ext cx="6172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4400" u="none">
                <a:solidFill>
                  <a:srgbClr val="990000"/>
                </a:solidFill>
                <a:latin typeface="Times New Roman" pitchFamily="18" charset="0"/>
              </a:rPr>
              <a:t>Diagrama de Casos de Uso de Negocio</a:t>
            </a:r>
          </a:p>
        </p:txBody>
      </p:sp>
      <p:pic>
        <p:nvPicPr>
          <p:cNvPr id="167938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1981200"/>
            <a:ext cx="7929562" cy="321151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2133600"/>
            <a:ext cx="7310462" cy="1143000"/>
          </a:xfr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lIns="91440" tIns="45720" rIns="91440" bIns="45720" numCol="1" anchor="t" compatLnSpc="1">
            <a:prstTxWarp prst="textNoShape">
              <a:avLst/>
            </a:prstTxWarp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_tradnl">
                <a:solidFill>
                  <a:srgbClr val="990000"/>
                </a:solidFill>
              </a:rPr>
              <a:t>Diagrama de Actividades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362200" y="457200"/>
            <a:ext cx="6172200" cy="1143000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="ctr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_tradnl">
                <a:solidFill>
                  <a:srgbClr val="990000"/>
                </a:solidFill>
              </a:rPr>
              <a:t>Diagrama de Actividades</a:t>
            </a:r>
          </a:p>
        </p:txBody>
      </p:sp>
      <p:sp>
        <p:nvSpPr>
          <p:cNvPr id="169986" name="Rectangle 2"/>
          <p:cNvSpPr>
            <a:spLocks noGrp="1" noChangeArrowheads="1"/>
          </p:cNvSpPr>
          <p:nvPr>
            <p:ph idx="1"/>
          </p:nvPr>
        </p:nvSpPr>
        <p:spPr>
          <a:xfrm>
            <a:off x="428625" y="1428750"/>
            <a:ext cx="7715250" cy="4210050"/>
          </a:xfrm>
        </p:spPr>
        <p:txBody>
          <a:bodyPr/>
          <a:lstStyle/>
          <a:p>
            <a:pPr marL="0" indent="0" algn="just">
              <a:buFontTx/>
              <a:buNone/>
            </a:pPr>
            <a:r>
              <a:rPr lang="es-ES_tradnl" sz="2800" smtClean="0"/>
              <a:t>Diagrama que captura acciones, es decir flujos de trabajo y actividades a llevarse a cabo. Este diagrama permite enfocar:</a:t>
            </a:r>
          </a:p>
          <a:p>
            <a:pPr marL="0" indent="0" algn="just">
              <a:buFontTx/>
              <a:buNone/>
            </a:pPr>
            <a:r>
              <a:rPr lang="es-ES_tradnl" sz="2800" smtClean="0"/>
              <a:t>*Las actividades de un caso de uso de negocio</a:t>
            </a:r>
          </a:p>
          <a:p>
            <a:pPr marL="0" indent="0" algn="just">
              <a:buFontTx/>
              <a:buNone/>
            </a:pPr>
            <a:r>
              <a:rPr lang="es-ES_tradnl" sz="2800" smtClean="0"/>
              <a:t>*La implementación de operaciones de una clase</a:t>
            </a:r>
          </a:p>
          <a:p>
            <a:pPr marL="0" indent="0" algn="just">
              <a:buFontTx/>
              <a:buNone/>
            </a:pPr>
            <a:r>
              <a:rPr lang="es-ES_tradnl" sz="2800" smtClean="0"/>
              <a:t>*Las actividades de un objeto</a:t>
            </a:r>
          </a:p>
          <a:p>
            <a:pPr marL="0" indent="0" algn="just">
              <a:buFontTx/>
              <a:buNone/>
            </a:pPr>
            <a:r>
              <a:rPr lang="es-ES_tradnl" sz="2800" smtClean="0"/>
              <a:t>*Las actividades de una situación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1009" name="Picture 6" descr="ActividadNegoci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50" y="714375"/>
            <a:ext cx="7140575" cy="533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7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58" y="2590800"/>
            <a:ext cx="7772400" cy="1447800"/>
          </a:xfr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lIns="91440" tIns="45720" rIns="91440" bIns="45720" numCol="1" anchor="t" compatLnSpc="1">
            <a:prstTxWarp prst="textNoShape">
              <a:avLst/>
            </a:prstTxWarp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_tradnl" dirty="0">
                <a:solidFill>
                  <a:srgbClr val="990000"/>
                </a:solidFill>
              </a:rPr>
              <a:t>Diagrama de Casos de Uso</a:t>
            </a:r>
            <a:br>
              <a:rPr lang="es-ES_tradnl" dirty="0">
                <a:solidFill>
                  <a:srgbClr val="990000"/>
                </a:solidFill>
              </a:rPr>
            </a:br>
            <a:r>
              <a:rPr lang="es-ES_tradnl" dirty="0">
                <a:solidFill>
                  <a:srgbClr val="990000"/>
                </a:solidFill>
              </a:rPr>
              <a:t>(software)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362200" y="381000"/>
            <a:ext cx="6096000" cy="1447800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="t" compatLnSpc="1">
            <a:prstTxWarp prst="textNoShape">
              <a:avLst/>
            </a:prstTxWarp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PE">
                <a:solidFill>
                  <a:srgbClr val="990000"/>
                </a:solidFill>
              </a:rPr>
              <a:t>Diagrama de Casos de Uso</a:t>
            </a:r>
            <a:endParaRPr lang="es-ES">
              <a:solidFill>
                <a:srgbClr val="990000"/>
              </a:solidFill>
            </a:endParaRPr>
          </a:p>
        </p:txBody>
      </p:sp>
      <p:sp>
        <p:nvSpPr>
          <p:cNvPr id="173058" name="Rectangle 3"/>
          <p:cNvSpPr>
            <a:spLocks noGrp="1" noChangeArrowheads="1"/>
          </p:cNvSpPr>
          <p:nvPr>
            <p:ph idx="1"/>
          </p:nvPr>
        </p:nvSpPr>
        <p:spPr>
          <a:xfrm>
            <a:off x="71438" y="2438400"/>
            <a:ext cx="8072437" cy="27432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algn="just"/>
            <a:r>
              <a:rPr lang="es-PE" b="1" smtClean="0"/>
              <a:t>DIAGRAMA DE CASOS DE USO DE SOFTWARE</a:t>
            </a:r>
          </a:p>
          <a:p>
            <a:pPr algn="just">
              <a:buFontTx/>
              <a:buNone/>
            </a:pPr>
            <a:r>
              <a:rPr lang="es-PE" b="1" smtClean="0"/>
              <a:t>	Diagrama en el que se plasman las funcionalidades del software y los que interactúan con ellas.</a:t>
            </a:r>
            <a:endParaRPr lang="es-ES" b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1" name="Rectangle 3"/>
          <p:cNvSpPr>
            <a:spLocks noChangeArrowheads="1"/>
          </p:cNvSpPr>
          <p:nvPr/>
        </p:nvSpPr>
        <p:spPr bwMode="auto">
          <a:xfrm>
            <a:off x="2143125" y="304800"/>
            <a:ext cx="6172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4000" u="none">
                <a:solidFill>
                  <a:srgbClr val="990000"/>
                </a:solidFill>
                <a:latin typeface="Times New Roman" pitchFamily="18" charset="0"/>
              </a:rPr>
              <a:t>Diagrama de Casos de Uso de Software</a:t>
            </a:r>
          </a:p>
        </p:txBody>
      </p:sp>
      <p:pic>
        <p:nvPicPr>
          <p:cNvPr id="174082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89088"/>
            <a:ext cx="8143875" cy="42116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58" y="2286000"/>
            <a:ext cx="7772400" cy="1143000"/>
          </a:xfr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 numCol="1" anchor="t" compatLnSpc="1">
            <a:prstTxWarp prst="textNoShape">
              <a:avLst/>
            </a:prstTxWarp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">
                <a:solidFill>
                  <a:srgbClr val="990000"/>
                </a:solidFill>
              </a:rPr>
              <a:t>Diagrama de Clases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590800" y="457200"/>
            <a:ext cx="5638800" cy="1143000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="t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">
                <a:solidFill>
                  <a:srgbClr val="FCCD04"/>
                </a:solidFill>
              </a:rPr>
              <a:t>Clases, objetos y sus relaciones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idx="1"/>
          </p:nvPr>
        </p:nvSpPr>
        <p:spPr>
          <a:xfrm>
            <a:off x="85725" y="1928813"/>
            <a:ext cx="7772400" cy="4495800"/>
          </a:xfrm>
        </p:spPr>
        <p:txBody>
          <a:bodyPr/>
          <a:lstStyle/>
          <a:p>
            <a:pPr marL="381000" indent="4763" algn="just">
              <a:buFontTx/>
              <a:buNone/>
            </a:pPr>
            <a:r>
              <a:rPr lang="es-ES" sz="2800" smtClean="0"/>
              <a:t>En el modelamiento orientado a objetos, las clases, objetos y sus relaciones son los principales elementos del modelo.</a:t>
            </a:r>
          </a:p>
          <a:p>
            <a:pPr marL="381000" indent="4763" algn="just">
              <a:buFontTx/>
              <a:buNone/>
            </a:pPr>
            <a:r>
              <a:rPr lang="es-ES" sz="2800" smtClean="0"/>
              <a:t>Las clases y objetos modelan que hay en el sistema y las relaciones entre ellos revelan como están estructurados.</a:t>
            </a:r>
          </a:p>
          <a:p>
            <a:pPr marL="381000" indent="4763" algn="just">
              <a:buFontTx/>
              <a:buNone/>
            </a:pPr>
            <a:r>
              <a:rPr lang="es-ES" sz="2800" smtClean="0"/>
              <a:t>Cuando se usa programación orientada a objetos los elementos mencionados se convierten en el código actual.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3" name="Rectangle 2"/>
          <p:cNvSpPr>
            <a:spLocks noChangeArrowheads="1"/>
          </p:cNvSpPr>
          <p:nvPr/>
        </p:nvSpPr>
        <p:spPr bwMode="auto">
          <a:xfrm>
            <a:off x="1771650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O"/>
          </a:p>
        </p:txBody>
      </p:sp>
      <p:sp>
        <p:nvSpPr>
          <p:cNvPr id="177154" name="Rectangle 7"/>
          <p:cNvSpPr>
            <a:spLocks noChangeArrowheads="1"/>
          </p:cNvSpPr>
          <p:nvPr/>
        </p:nvSpPr>
        <p:spPr bwMode="auto">
          <a:xfrm>
            <a:off x="1357313" y="214313"/>
            <a:ext cx="6172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4000" u="none">
                <a:solidFill>
                  <a:srgbClr val="990000"/>
                </a:solidFill>
                <a:latin typeface="Times New Roman" pitchFamily="18" charset="0"/>
              </a:rPr>
              <a:t>Diagrama de Clases</a:t>
            </a:r>
          </a:p>
        </p:txBody>
      </p:sp>
      <p:pic>
        <p:nvPicPr>
          <p:cNvPr id="177155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5000" y="1598613"/>
            <a:ext cx="5715000" cy="44481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22" name="Rectangle 2"/>
          <p:cNvSpPr>
            <a:spLocks noGrp="1" noChangeArrowheads="1"/>
          </p:cNvSpPr>
          <p:nvPr>
            <p:ph type="title"/>
          </p:nvPr>
        </p:nvSpPr>
        <p:spPr>
          <a:xfrm>
            <a:off x="1785918" y="714356"/>
            <a:ext cx="6172200" cy="609600"/>
          </a:xfrm>
        </p:spPr>
        <p:txBody>
          <a:bodyPr/>
          <a:lstStyle/>
          <a:p>
            <a:pPr algn="r" fontAlgn="auto">
              <a:spcAft>
                <a:spcPts val="0"/>
              </a:spcAft>
              <a:defRPr/>
            </a:pPr>
            <a:r>
              <a:rPr lang="es-CL" dirty="0"/>
              <a:t>¿Qué es un Modelo?</a:t>
            </a:r>
            <a:endParaRPr lang="es-ES" dirty="0"/>
          </a:p>
        </p:txBody>
      </p:sp>
      <p:pic>
        <p:nvPicPr>
          <p:cNvPr id="28674" name="Picture 3" descr="bullet_titul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381000"/>
            <a:ext cx="241300" cy="17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5" name="Picture 4" descr="casa_etapa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47850" y="1643063"/>
            <a:ext cx="5346700" cy="350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25" name="Rectangle 5"/>
          <p:cNvSpPr>
            <a:spLocks noChangeArrowheads="1"/>
          </p:cNvSpPr>
          <p:nvPr/>
        </p:nvSpPr>
        <p:spPr bwMode="auto">
          <a:xfrm>
            <a:off x="1090613" y="5175250"/>
            <a:ext cx="67945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CL" sz="2800" b="1">
                <a:latin typeface="Verdana" pitchFamily="34" charset="0"/>
              </a:rPr>
              <a:t>Un Modelo es </a:t>
            </a:r>
          </a:p>
          <a:p>
            <a:pPr algn="ctr">
              <a:defRPr/>
            </a:pPr>
            <a:r>
              <a:rPr lang="es-CL" sz="2800" b="1">
                <a:latin typeface="Verdana" pitchFamily="34" charset="0"/>
              </a:rPr>
              <a:t>una </a:t>
            </a:r>
            <a:r>
              <a:rPr lang="es-CL" sz="2800" b="1"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Simplificación de la Realidad</a:t>
            </a:r>
            <a:endParaRPr lang="es-ES" sz="2800" b="1"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81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590800" y="457200"/>
            <a:ext cx="5638800" cy="1143000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="t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">
                <a:solidFill>
                  <a:srgbClr val="FCCD04"/>
                </a:solidFill>
              </a:rPr>
              <a:t>Clases, objetos y sus relaciones</a:t>
            </a:r>
          </a:p>
        </p:txBody>
      </p:sp>
      <p:sp>
        <p:nvSpPr>
          <p:cNvPr id="178178" name="Rectangle 3"/>
          <p:cNvSpPr>
            <a:spLocks noGrp="1" noChangeArrowheads="1"/>
          </p:cNvSpPr>
          <p:nvPr>
            <p:ph idx="1"/>
          </p:nvPr>
        </p:nvSpPr>
        <p:spPr>
          <a:xfrm>
            <a:off x="142875" y="2286000"/>
            <a:ext cx="8001000" cy="3200400"/>
          </a:xfrm>
        </p:spPr>
        <p:txBody>
          <a:bodyPr/>
          <a:lstStyle/>
          <a:p>
            <a:pPr marL="0" indent="0" algn="just">
              <a:buFontTx/>
              <a:buNone/>
            </a:pPr>
            <a:r>
              <a:rPr lang="es-ES" sz="2800" smtClean="0"/>
              <a:t>Una clase es una descripción de un tipo objeto, todos los objetos son instancias de una clase, donde la clase describe las propiedades y comportamiento de un tipo de objeto. Una clase sería una descripción de un objeto en un tipo de sistema (información, técnico, distribuido, software, negocio)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9201" name="Picture 2" descr="Dibujo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38" y="1560513"/>
            <a:ext cx="6545262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9202" name="Rectangle 3"/>
          <p:cNvSpPr>
            <a:spLocks noChangeArrowheads="1"/>
          </p:cNvSpPr>
          <p:nvPr/>
        </p:nvSpPr>
        <p:spPr bwMode="auto">
          <a:xfrm>
            <a:off x="2143125" y="357188"/>
            <a:ext cx="6172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4000" u="none">
                <a:solidFill>
                  <a:srgbClr val="990000"/>
                </a:solidFill>
                <a:latin typeface="Times New Roman" pitchFamily="18" charset="0"/>
              </a:rPr>
              <a:t>Diagrama de Clases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58" y="2357430"/>
            <a:ext cx="7772400" cy="1143000"/>
          </a:xfr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 numCol="1" anchor="t" compatLnSpc="1">
            <a:prstTxWarp prst="textNoShape">
              <a:avLst/>
            </a:prstTxWarp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">
                <a:solidFill>
                  <a:srgbClr val="990000"/>
                </a:solidFill>
              </a:rPr>
              <a:t>Diagrama de Colaboración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86000" y="609600"/>
            <a:ext cx="6172200" cy="1143000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="t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">
                <a:solidFill>
                  <a:srgbClr val="FCCD04"/>
                </a:solidFill>
              </a:rPr>
              <a:t>Diagrama de Colaboración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idx="1"/>
          </p:nvPr>
        </p:nvSpPr>
        <p:spPr>
          <a:xfrm>
            <a:off x="357188" y="1981200"/>
            <a:ext cx="7772400" cy="3733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algn="just">
              <a:buFontTx/>
              <a:buNone/>
            </a:pPr>
            <a:r>
              <a:rPr lang="es-ES_tradnl" smtClean="0"/>
              <a:t>	Diagrama que enfoca las interacciones y los enlaces entre un grupo de objetos “colaboradores”. Este diagrama se enfoca en el espacio y muestra como los objetos, sus enlaces y los mensajes son enviados entre ellos.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765E76"/>
            </a:gs>
            <a:gs pos="100000">
              <a:srgbClr val="FFCC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227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2038" y="457200"/>
            <a:ext cx="7081837" cy="54737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58" y="2362200"/>
            <a:ext cx="7772400" cy="1143000"/>
          </a:xfr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 numCol="1" anchor="t" compatLnSpc="1">
            <a:prstTxWarp prst="textNoShape">
              <a:avLst/>
            </a:prstTxWarp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">
                <a:solidFill>
                  <a:srgbClr val="990000"/>
                </a:solidFill>
              </a:rPr>
              <a:t>Diagrama de Secuencia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071670" y="304800"/>
            <a:ext cx="6172200" cy="1143000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="t" compatLnSpc="1">
            <a:prstTxWarp prst="textNoShape">
              <a:avLst/>
            </a:prstTxWarp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" dirty="0">
                <a:solidFill>
                  <a:srgbClr val="FCCD04"/>
                </a:solidFill>
              </a:rPr>
              <a:t>Diagrama de Secuencias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idx="1"/>
          </p:nvPr>
        </p:nvSpPr>
        <p:spPr>
          <a:xfrm>
            <a:off x="357188" y="1981200"/>
            <a:ext cx="77724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algn="just">
              <a:lnSpc>
                <a:spcPct val="90000"/>
              </a:lnSpc>
            </a:pPr>
            <a:r>
              <a:rPr lang="es-ES" smtClean="0"/>
              <a:t>Muestran como los objetos interactúan entre ellos.</a:t>
            </a:r>
          </a:p>
          <a:p>
            <a:pPr algn="just">
              <a:lnSpc>
                <a:spcPct val="90000"/>
              </a:lnSpc>
            </a:pPr>
            <a:r>
              <a:rPr lang="es-ES" smtClean="0"/>
              <a:t>Está enfocado en la secuencia de mensajes.</a:t>
            </a:r>
          </a:p>
          <a:p>
            <a:pPr algn="just">
              <a:lnSpc>
                <a:spcPct val="90000"/>
              </a:lnSpc>
            </a:pPr>
            <a:r>
              <a:rPr lang="es-ES" smtClean="0"/>
              <a:t>Tiene dos ejes: el eje vertical que muestra el tiempo y el eje horizontal  que muestra el grupo de objetos.</a:t>
            </a:r>
          </a:p>
          <a:p>
            <a:pPr algn="just">
              <a:lnSpc>
                <a:spcPct val="90000"/>
              </a:lnSpc>
            </a:pPr>
            <a:r>
              <a:rPr lang="es-ES" smtClean="0"/>
              <a:t>Es específico para un escenario.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765E76"/>
            </a:gs>
            <a:gs pos="100000">
              <a:srgbClr val="FFCC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5346" name="Picture 5" descr="Secuencia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63" y="-71438"/>
            <a:ext cx="8072437" cy="6215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58" y="2362200"/>
            <a:ext cx="7772400" cy="1143000"/>
          </a:xfrm>
          <a:ln>
            <a:headEnd/>
            <a:tailEnd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lIns="91440" tIns="45720" rIns="91440" bIns="45720" numCol="1" anchor="t" compatLnSpc="1">
            <a:prstTxWarp prst="textNoShape">
              <a:avLst/>
            </a:prstTxWarp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">
                <a:solidFill>
                  <a:srgbClr val="990000"/>
                </a:solidFill>
              </a:rPr>
              <a:t>Diagrama de Estados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362200" y="609600"/>
            <a:ext cx="6096000" cy="1143000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="t" compatLnSpc="1">
            <a:prstTxWarp prst="textNoShape">
              <a:avLst/>
            </a:prstTxWarp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">
                <a:solidFill>
                  <a:srgbClr val="FCCD04"/>
                </a:solidFill>
              </a:rPr>
              <a:t>Diagrama de Estados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idx="1"/>
          </p:nvPr>
        </p:nvSpPr>
        <p:spPr>
          <a:xfrm>
            <a:off x="0" y="1600200"/>
            <a:ext cx="4191000" cy="4267200"/>
          </a:xfrm>
          <a:solidFill>
            <a:srgbClr val="FFFFFF"/>
          </a:solidFill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" smtClean="0"/>
              <a:t>Captura el ciclo de vida de los objetos, subsistemas y sistemas.</a:t>
            </a:r>
          </a:p>
          <a:p>
            <a:pPr>
              <a:lnSpc>
                <a:spcPct val="90000"/>
              </a:lnSpc>
            </a:pPr>
            <a:r>
              <a:rPr lang="es-ES" smtClean="0"/>
              <a:t>Define los estados que un objeto puede tener y c</a:t>
            </a:r>
            <a:r>
              <a:rPr lang="es-PE" smtClean="0"/>
              <a:t>ó</a:t>
            </a:r>
            <a:r>
              <a:rPr lang="es-ES" smtClean="0"/>
              <a:t>mo los eventos afectan esos estados.</a:t>
            </a:r>
          </a:p>
        </p:txBody>
      </p:sp>
      <p:pic>
        <p:nvPicPr>
          <p:cNvPr id="187395" name="Picture 5" descr="Estado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98913" y="2000250"/>
            <a:ext cx="4144962" cy="387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828800" y="457200"/>
            <a:ext cx="6781800" cy="1143000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="t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">
                <a:solidFill>
                  <a:srgbClr val="FCCD04"/>
                </a:solidFill>
              </a:rPr>
              <a:t>¿Qué es el Modelamiento Visual?</a:t>
            </a:r>
          </a:p>
        </p:txBody>
      </p:sp>
      <p:sp>
        <p:nvSpPr>
          <p:cNvPr id="29698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981200"/>
            <a:ext cx="7386638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algn="just">
              <a:lnSpc>
                <a:spcPct val="90000"/>
              </a:lnSpc>
              <a:buFontTx/>
              <a:buNone/>
            </a:pPr>
            <a:r>
              <a:rPr lang="es-ES" smtClean="0"/>
              <a:t>	El modelamiento visual provee una plantilla del sistema. El visualizar esta plantilla,  ayuda a entender el sistema que se crea y cómo quisiera crearse, permite entender la estructura o comportamiento del mismo, sirve de guía durante el proceso de construcción del SW y nos permite documentar las decisiones que se toman.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928794" y="142852"/>
            <a:ext cx="6096000" cy="1143000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="t" compatLnSpc="1">
            <a:prstTxWarp prst="textNoShape">
              <a:avLst/>
            </a:prstTxWarp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" dirty="0">
                <a:solidFill>
                  <a:srgbClr val="FCCD04"/>
                </a:solidFill>
              </a:rPr>
              <a:t>Diagrama de Estados</a:t>
            </a:r>
          </a:p>
        </p:txBody>
      </p:sp>
      <p:pic>
        <p:nvPicPr>
          <p:cNvPr id="188418" name="Picture 5" descr="Sesion5_0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68375" y="928688"/>
            <a:ext cx="6889750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8419" name="Text Box 6"/>
          <p:cNvSpPr txBox="1">
            <a:spLocks noChangeArrowheads="1"/>
          </p:cNvSpPr>
          <p:nvPr/>
        </p:nvSpPr>
        <p:spPr bwMode="auto">
          <a:xfrm>
            <a:off x="1219200" y="5410200"/>
            <a:ext cx="7086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PE" sz="2400" b="1"/>
              <a:t>Diagrama de Estados de una Orden de Pedido</a:t>
            </a:r>
            <a:endParaRPr lang="es-ES" sz="24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58" y="2362200"/>
            <a:ext cx="7772400" cy="1143000"/>
          </a:xfr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 numCol="1" anchor="t" compatLnSpc="1">
            <a:prstTxWarp prst="textNoShape">
              <a:avLst/>
            </a:prstTxWarp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">
                <a:solidFill>
                  <a:srgbClr val="990000"/>
                </a:solidFill>
              </a:rPr>
              <a:t>Diagrama de Despliegue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071670" y="381000"/>
            <a:ext cx="6172200" cy="1143000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="t" compatLnSpc="1">
            <a:prstTxWarp prst="textNoShape">
              <a:avLst/>
            </a:prstTxWarp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" dirty="0">
                <a:solidFill>
                  <a:srgbClr val="FCCD04"/>
                </a:solidFill>
              </a:rPr>
              <a:t>Diagrama de Despliegue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idx="1"/>
          </p:nvPr>
        </p:nvSpPr>
        <p:spPr>
          <a:xfrm>
            <a:off x="357188" y="1981200"/>
            <a:ext cx="77724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algn="just"/>
            <a:r>
              <a:rPr lang="es-ES" smtClean="0"/>
              <a:t>Describe la arquitectura en tiempo de ejecución  de procesadores, dispositivos y los componentes de software que ejecutan esta arquitectura.</a:t>
            </a:r>
          </a:p>
          <a:p>
            <a:pPr algn="just"/>
            <a:r>
              <a:rPr lang="es-ES" smtClean="0"/>
              <a:t>Describe la topología del sistema, estructura de hardware  y el software que se ejecuta en cada unidad.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765E76"/>
            </a:gs>
            <a:gs pos="100000">
              <a:srgbClr val="FFCC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428860" y="304800"/>
            <a:ext cx="5791200" cy="762000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="t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" dirty="0">
                <a:solidFill>
                  <a:srgbClr val="FCCD04"/>
                </a:solidFill>
              </a:rPr>
              <a:t>Ejemplo </a:t>
            </a:r>
            <a:r>
              <a:rPr lang="es-PE" dirty="0">
                <a:solidFill>
                  <a:srgbClr val="FCCD04"/>
                </a:solidFill>
              </a:rPr>
              <a:t>del </a:t>
            </a:r>
            <a:r>
              <a:rPr lang="es-PE" dirty="0" smtClean="0">
                <a:solidFill>
                  <a:srgbClr val="FCCD04"/>
                </a:solidFill>
              </a:rPr>
              <a:t>diagrama </a:t>
            </a:r>
            <a:r>
              <a:rPr lang="es-PE" dirty="0">
                <a:solidFill>
                  <a:srgbClr val="FCCD04"/>
                </a:solidFill>
              </a:rPr>
              <a:t>de </a:t>
            </a:r>
            <a:r>
              <a:rPr lang="es-ES" dirty="0">
                <a:solidFill>
                  <a:srgbClr val="FCCD04"/>
                </a:solidFill>
              </a:rPr>
              <a:t>Despliegue</a:t>
            </a:r>
          </a:p>
        </p:txBody>
      </p:sp>
      <p:graphicFrame>
        <p:nvGraphicFramePr>
          <p:cNvPr id="191491" name="Object 3"/>
          <p:cNvGraphicFramePr>
            <a:graphicFrameLocks noChangeAspect="1"/>
          </p:cNvGraphicFramePr>
          <p:nvPr/>
        </p:nvGraphicFramePr>
        <p:xfrm>
          <a:off x="762000" y="1981200"/>
          <a:ext cx="7315200" cy="4238625"/>
        </p:xfrm>
        <a:graphic>
          <a:graphicData uri="http://schemas.openxmlformats.org/presentationml/2006/ole">
            <p:oleObj spid="_x0000_s191491" name="VISIO" r:id="rId3" imgW="3120840" imgH="277776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071670" y="609600"/>
            <a:ext cx="6172200" cy="1143000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="t" compatLnSpc="1">
            <a:prstTxWarp prst="textNoShape">
              <a:avLst/>
            </a:prstTxWarp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" dirty="0">
                <a:solidFill>
                  <a:srgbClr val="FCCD04"/>
                </a:solidFill>
              </a:rPr>
              <a:t>Diagrama de Despliegue</a:t>
            </a:r>
          </a:p>
        </p:txBody>
      </p:sp>
      <p:sp>
        <p:nvSpPr>
          <p:cNvPr id="192514" name="Rectangle 3"/>
          <p:cNvSpPr>
            <a:spLocks noGrp="1" noChangeArrowheads="1"/>
          </p:cNvSpPr>
          <p:nvPr>
            <p:ph idx="1"/>
          </p:nvPr>
        </p:nvSpPr>
        <p:spPr>
          <a:xfrm>
            <a:off x="357188" y="1981200"/>
            <a:ext cx="77724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r>
              <a:rPr lang="es-ES" smtClean="0"/>
              <a:t>Nodos.-Son los objetos físicos que tiene un tipo de recurso computacional. Ejm: dispositivos como impresoras, dispositivos de comunicación.</a:t>
            </a:r>
          </a:p>
          <a:p>
            <a:pPr algn="just"/>
            <a:r>
              <a:rPr lang="es-ES" smtClean="0"/>
              <a:t>Conexiones.-El tipo de comunicación es representado por un estereotipo que identifica el protocolo de comunicación o el tipo de red usado.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58" y="2362200"/>
            <a:ext cx="7772400" cy="1143000"/>
          </a:xfr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 numCol="1" anchor="t" compatLnSpc="1">
            <a:prstTxWarp prst="textNoShape">
              <a:avLst/>
            </a:prstTxWarp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">
                <a:solidFill>
                  <a:srgbClr val="990000"/>
                </a:solidFill>
              </a:rPr>
              <a:t>Diagrama de Componentes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438400" y="609600"/>
            <a:ext cx="6019800" cy="1143000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="t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">
                <a:solidFill>
                  <a:srgbClr val="FCCD04"/>
                </a:solidFill>
              </a:rPr>
              <a:t>Diagrama de Componentes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idx="1"/>
          </p:nvPr>
        </p:nvSpPr>
        <p:spPr>
          <a:xfrm>
            <a:off x="285750" y="1981200"/>
            <a:ext cx="77724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algn="just">
              <a:buFontTx/>
              <a:buNone/>
            </a:pPr>
            <a:r>
              <a:rPr lang="es-ES" smtClean="0"/>
              <a:t>	</a:t>
            </a:r>
            <a:r>
              <a:rPr lang="es-PE" smtClean="0"/>
              <a:t>Representa los</a:t>
            </a:r>
            <a:r>
              <a:rPr lang="es-ES" smtClean="0"/>
              <a:t> componentes de software</a:t>
            </a:r>
            <a:r>
              <a:rPr lang="es-PE" smtClean="0"/>
              <a:t>,</a:t>
            </a:r>
            <a:r>
              <a:rPr lang="es-ES" smtClean="0"/>
              <a:t>sus</a:t>
            </a:r>
            <a:r>
              <a:rPr lang="es-PE" smtClean="0"/>
              <a:t> </a:t>
            </a:r>
            <a:r>
              <a:rPr lang="es-ES" smtClean="0"/>
              <a:t>dependencias</a:t>
            </a:r>
            <a:r>
              <a:rPr lang="es-PE" smtClean="0"/>
              <a:t> y </a:t>
            </a:r>
            <a:r>
              <a:rPr lang="es-ES" smtClean="0"/>
              <a:t>la estructura del código. Los componentes implementan en la arquitectura física, los conceptos y la funcionalidad definida</a:t>
            </a:r>
            <a:r>
              <a:rPr lang="es-PE" smtClean="0"/>
              <a:t>s</a:t>
            </a:r>
            <a:r>
              <a:rPr lang="es-ES" smtClean="0"/>
              <a:t> en la arquitectura lógica. </a:t>
            </a:r>
            <a:endParaRPr lang="es-PE" smtClean="0"/>
          </a:p>
          <a:p>
            <a:pPr algn="just">
              <a:buFontTx/>
              <a:buNone/>
            </a:pPr>
            <a:r>
              <a:rPr lang="es-PE" smtClean="0"/>
              <a:t>	</a:t>
            </a:r>
            <a:r>
              <a:rPr lang="es-ES" smtClean="0"/>
              <a:t>Los componentes pueden ser fuentes, binarios y ejecutables.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765E76"/>
            </a:gs>
            <a:gs pos="100000">
              <a:srgbClr val="FFCC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070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25" y="428625"/>
            <a:ext cx="7167563" cy="55054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765E76"/>
            </a:gs>
            <a:gs pos="100000">
              <a:srgbClr val="FFCC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971800" y="381000"/>
            <a:ext cx="5867400" cy="1143000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="t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">
                <a:solidFill>
                  <a:srgbClr val="FCCD04"/>
                </a:solidFill>
              </a:rPr>
              <a:t>Ejemplos de D</a:t>
            </a:r>
            <a:r>
              <a:rPr lang="es-PE">
                <a:solidFill>
                  <a:srgbClr val="FCCD04"/>
                </a:solidFill>
              </a:rPr>
              <a:t>iagrama de </a:t>
            </a:r>
            <a:r>
              <a:rPr lang="es-ES">
                <a:solidFill>
                  <a:srgbClr val="FCCD04"/>
                </a:solidFill>
              </a:rPr>
              <a:t>Componentes</a:t>
            </a:r>
          </a:p>
        </p:txBody>
      </p:sp>
      <p:graphicFrame>
        <p:nvGraphicFramePr>
          <p:cNvPr id="195587" name="Object 3"/>
          <p:cNvGraphicFramePr>
            <a:graphicFrameLocks noChangeAspect="1"/>
          </p:cNvGraphicFramePr>
          <p:nvPr/>
        </p:nvGraphicFramePr>
        <p:xfrm>
          <a:off x="304800" y="2286000"/>
          <a:ext cx="8839200" cy="3540125"/>
        </p:xfrm>
        <a:graphic>
          <a:graphicData uri="http://schemas.openxmlformats.org/presentationml/2006/ole">
            <p:oleObj spid="_x0000_s195587" name="VISIO" r:id="rId3" imgW="5680080" imgH="227556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000232" y="304800"/>
            <a:ext cx="6172200" cy="1143000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="t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" dirty="0">
                <a:solidFill>
                  <a:srgbClr val="FCCD04"/>
                </a:solidFill>
              </a:rPr>
              <a:t>Componentes y Despliegue</a:t>
            </a:r>
          </a:p>
        </p:txBody>
      </p:sp>
      <p:sp>
        <p:nvSpPr>
          <p:cNvPr id="198658" name="Rectangle 3"/>
          <p:cNvSpPr>
            <a:spLocks noGrp="1" noChangeArrowheads="1"/>
          </p:cNvSpPr>
          <p:nvPr>
            <p:ph idx="1"/>
          </p:nvPr>
        </p:nvSpPr>
        <p:spPr>
          <a:xfrm>
            <a:off x="285750" y="1676400"/>
            <a:ext cx="7772400" cy="44196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algn="just">
              <a:lnSpc>
                <a:spcPct val="90000"/>
              </a:lnSpc>
            </a:pPr>
            <a:r>
              <a:rPr lang="es-ES" smtClean="0"/>
              <a:t>Sólo los componentes ejecutables tienen instancias.</a:t>
            </a:r>
          </a:p>
          <a:p>
            <a:pPr algn="just">
              <a:lnSpc>
                <a:spcPct val="90000"/>
              </a:lnSpc>
            </a:pPr>
            <a:r>
              <a:rPr lang="es-ES" smtClean="0"/>
              <a:t>Se utiliza un diagrama de despliegue para ubicar instancias de componentes ejecutables.</a:t>
            </a:r>
          </a:p>
          <a:p>
            <a:pPr algn="just">
              <a:lnSpc>
                <a:spcPct val="90000"/>
              </a:lnSpc>
            </a:pPr>
            <a:r>
              <a:rPr lang="es-ES" smtClean="0"/>
              <a:t>Entre componentes existen las dependencias.</a:t>
            </a:r>
          </a:p>
          <a:p>
            <a:pPr algn="just">
              <a:lnSpc>
                <a:spcPct val="90000"/>
              </a:lnSpc>
            </a:pPr>
            <a:r>
              <a:rPr lang="es-ES" smtClean="0"/>
              <a:t>Un componente puede definir interfaces que son visibles a otros componentes.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42976" y="457200"/>
            <a:ext cx="7010400" cy="1143000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="t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" dirty="0">
                <a:solidFill>
                  <a:srgbClr val="FCCD04"/>
                </a:solidFill>
              </a:rPr>
              <a:t>Beneficios del </a:t>
            </a:r>
            <a:r>
              <a:rPr lang="es-ES" dirty="0" err="1">
                <a:solidFill>
                  <a:srgbClr val="FCCD04"/>
                </a:solidFill>
              </a:rPr>
              <a:t>Modelamiento</a:t>
            </a:r>
            <a:r>
              <a:rPr lang="es-ES" dirty="0">
                <a:solidFill>
                  <a:srgbClr val="FCCD04"/>
                </a:solidFill>
              </a:rPr>
              <a:t> Visual</a:t>
            </a:r>
          </a:p>
        </p:txBody>
      </p:sp>
      <p:sp>
        <p:nvSpPr>
          <p:cNvPr id="30722" name="Rectangle 3"/>
          <p:cNvSpPr>
            <a:spLocks noGrp="1" noChangeArrowheads="1"/>
          </p:cNvSpPr>
          <p:nvPr>
            <p:ph idx="1"/>
          </p:nvPr>
        </p:nvSpPr>
        <p:spPr>
          <a:xfrm>
            <a:off x="762000" y="2300288"/>
            <a:ext cx="7381875" cy="32004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r>
              <a:rPr lang="es-ES" smtClean="0"/>
              <a:t>Captura procesos</a:t>
            </a:r>
          </a:p>
          <a:p>
            <a:r>
              <a:rPr lang="es-ES" smtClean="0"/>
              <a:t>Incrementa la comunicación</a:t>
            </a:r>
          </a:p>
          <a:p>
            <a:r>
              <a:rPr lang="es-ES" smtClean="0"/>
              <a:t>Define la arquitectura</a:t>
            </a:r>
          </a:p>
          <a:p>
            <a:r>
              <a:rPr lang="es-ES" smtClean="0"/>
              <a:t>Administra la complejidad</a:t>
            </a:r>
          </a:p>
          <a:p>
            <a:r>
              <a:rPr lang="es-ES" smtClean="0"/>
              <a:t>Reutilización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765E76"/>
            </a:gs>
            <a:gs pos="100000">
              <a:srgbClr val="FFCC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714612" y="142852"/>
            <a:ext cx="5972188" cy="1143000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="t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" dirty="0">
                <a:solidFill>
                  <a:srgbClr val="FCCD04"/>
                </a:solidFill>
              </a:rPr>
              <a:t>Ejemplos de Componente y Despliegue</a:t>
            </a:r>
          </a:p>
        </p:txBody>
      </p:sp>
      <p:graphicFrame>
        <p:nvGraphicFramePr>
          <p:cNvPr id="197635" name="Object 3"/>
          <p:cNvGraphicFramePr>
            <a:graphicFrameLocks noChangeAspect="1"/>
          </p:cNvGraphicFramePr>
          <p:nvPr/>
        </p:nvGraphicFramePr>
        <p:xfrm>
          <a:off x="1219200" y="1371600"/>
          <a:ext cx="7239000" cy="4872038"/>
        </p:xfrm>
        <a:graphic>
          <a:graphicData uri="http://schemas.openxmlformats.org/presentationml/2006/ole">
            <p:oleObj spid="_x0000_s197635" name="VISIO" r:id="rId3" imgW="4192200" imgH="282060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667000" y="457200"/>
            <a:ext cx="6172200" cy="1143000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="t" compatLnSpc="1">
            <a:prstTxWarp prst="textNoShape">
              <a:avLst/>
            </a:prstTxWarp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_tradnl">
                <a:solidFill>
                  <a:srgbClr val="FCCD04"/>
                </a:solidFill>
              </a:rPr>
              <a:t>Conclusiones</a:t>
            </a:r>
          </a:p>
        </p:txBody>
      </p:sp>
      <p:sp>
        <p:nvSpPr>
          <p:cNvPr id="201730" name="Rectangle 3"/>
          <p:cNvSpPr>
            <a:spLocks noGrp="1" noChangeArrowheads="1"/>
          </p:cNvSpPr>
          <p:nvPr>
            <p:ph idx="1"/>
          </p:nvPr>
        </p:nvSpPr>
        <p:spPr>
          <a:xfrm>
            <a:off x="357188" y="1828800"/>
            <a:ext cx="77724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algn="just"/>
            <a:r>
              <a:rPr lang="es-ES_tradnl" smtClean="0"/>
              <a:t>El UML es un lenguaje reconocido mundialmente por la industria de construcción de software.</a:t>
            </a:r>
          </a:p>
          <a:p>
            <a:pPr algn="just"/>
            <a:r>
              <a:rPr lang="es-ES_tradnl" smtClean="0"/>
              <a:t>El Modelamiento visual es una de las técnicas probadas que brinda mejores resultados.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28728" y="1071546"/>
            <a:ext cx="2405066" cy="914400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="t" compatLnSpc="1">
            <a:prstTxWarp prst="textNoShape">
              <a:avLst/>
            </a:prstTxWarp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" dirty="0">
                <a:solidFill>
                  <a:srgbClr val="FCCD04"/>
                </a:solidFill>
              </a:rPr>
              <a:t>UML</a:t>
            </a:r>
          </a:p>
        </p:txBody>
      </p:sp>
      <p:sp>
        <p:nvSpPr>
          <p:cNvPr id="153606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2286000"/>
            <a:ext cx="7620000" cy="3733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algn="just">
              <a:lnSpc>
                <a:spcPct val="90000"/>
              </a:lnSpc>
              <a:buFontTx/>
              <a:buNone/>
            </a:pPr>
            <a:r>
              <a:rPr lang="es-PE" sz="2800" smtClean="0"/>
              <a:t>	</a:t>
            </a:r>
            <a:r>
              <a:rPr lang="es-ES" sz="2800" smtClean="0"/>
              <a:t>Lenguaje estándar que permite visualizar,   especificar, construir y documentar los artefactos del sistema de software. Está demostrado que el trabajo con UML incrementa la productividad, reduce el ciclo de vida de construcción del software e incrementa la calidad del sistema.</a:t>
            </a:r>
          </a:p>
        </p:txBody>
      </p:sp>
      <p:graphicFrame>
        <p:nvGraphicFramePr>
          <p:cNvPr id="153604" name="Object 4"/>
          <p:cNvGraphicFramePr>
            <a:graphicFrameLocks/>
          </p:cNvGraphicFramePr>
          <p:nvPr/>
        </p:nvGraphicFramePr>
        <p:xfrm>
          <a:off x="4714875" y="214313"/>
          <a:ext cx="3276600" cy="1809750"/>
        </p:xfrm>
        <a:graphic>
          <a:graphicData uri="http://schemas.openxmlformats.org/presentationml/2006/ole">
            <p:oleObj spid="_x0000_s153604" name="Bitmap Image" r:id="rId3" imgW="3914939" imgH="3047877" progId="PBrus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85918" y="0"/>
            <a:ext cx="5943600" cy="1143000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="t" compatLnSpc="1">
            <a:prstTxWarp prst="textNoShape">
              <a:avLst/>
            </a:prstTxWarp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" dirty="0" smtClean="0">
                <a:solidFill>
                  <a:srgbClr val="FCCD04"/>
                </a:solidFill>
              </a:rPr>
              <a:t>ORIGEN</a:t>
            </a:r>
            <a:endParaRPr lang="es-ES" dirty="0">
              <a:solidFill>
                <a:srgbClr val="FCCD04"/>
              </a:solidFill>
            </a:endParaRPr>
          </a:p>
        </p:txBody>
      </p:sp>
      <p:sp>
        <p:nvSpPr>
          <p:cNvPr id="154627" name="Rectangle 3"/>
          <p:cNvSpPr>
            <a:spLocks noGrp="1" noChangeArrowheads="1"/>
          </p:cNvSpPr>
          <p:nvPr>
            <p:ph idx="1"/>
          </p:nvPr>
        </p:nvSpPr>
        <p:spPr>
          <a:xfrm>
            <a:off x="500063" y="928688"/>
            <a:ext cx="7548562" cy="85725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>
            <a:normAutofit lnSpcReduction="10000"/>
          </a:bodyPr>
          <a:lstStyle/>
          <a:p>
            <a:pPr marL="274320" indent="-274320" algn="just" fontAlgn="auto">
              <a:spcAft>
                <a:spcPts val="0"/>
              </a:spcAft>
              <a:buFontTx/>
              <a:buNone/>
              <a:defRPr/>
            </a:pPr>
            <a:r>
              <a:rPr lang="es-ES_tradnl" dirty="0">
                <a:solidFill>
                  <a:schemeClr val="bg1"/>
                </a:solidFill>
              </a:rPr>
              <a:t>   </a:t>
            </a:r>
            <a:r>
              <a:rPr lang="es-ES_tradnl" dirty="0"/>
              <a:t>UML es un lenguaje que nació de la  unión de las teorías de :</a:t>
            </a:r>
          </a:p>
        </p:txBody>
      </p:sp>
      <p:pic>
        <p:nvPicPr>
          <p:cNvPr id="2" name="Picture 4" descr="G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38" y="2033588"/>
            <a:ext cx="13970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4628" name="Text Box 5"/>
          <p:cNvSpPr txBox="1">
            <a:spLocks noChangeArrowheads="1"/>
          </p:cNvSpPr>
          <p:nvPr/>
        </p:nvSpPr>
        <p:spPr bwMode="auto">
          <a:xfrm>
            <a:off x="928688" y="3819525"/>
            <a:ext cx="18176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sz="2400" u="none">
                <a:solidFill>
                  <a:srgbClr val="E0004B"/>
                </a:solidFill>
                <a:latin typeface="Times New Roman" pitchFamily="18" charset="0"/>
              </a:rPr>
              <a:t>Grady Booch</a:t>
            </a:r>
            <a:endParaRPr lang="es-ES_tradnl" sz="2400" u="none">
              <a:latin typeface="Times New Roman" pitchFamily="18" charset="0"/>
            </a:endParaRPr>
          </a:p>
        </p:txBody>
      </p:sp>
      <p:pic>
        <p:nvPicPr>
          <p:cNvPr id="154629" name="Picture 6" descr="IJ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86188" y="2105025"/>
            <a:ext cx="150495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4630" name="Text Box 7"/>
          <p:cNvSpPr txBox="1">
            <a:spLocks noChangeArrowheads="1"/>
          </p:cNvSpPr>
          <p:nvPr/>
        </p:nvSpPr>
        <p:spPr bwMode="auto">
          <a:xfrm>
            <a:off x="3500438" y="3962400"/>
            <a:ext cx="18684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sz="2400" u="none">
                <a:solidFill>
                  <a:srgbClr val="E0004B"/>
                </a:solidFill>
                <a:latin typeface="Times New Roman" pitchFamily="18" charset="0"/>
              </a:rPr>
              <a:t>Ivar Jacobson</a:t>
            </a:r>
          </a:p>
        </p:txBody>
      </p:sp>
      <p:pic>
        <p:nvPicPr>
          <p:cNvPr id="154631" name="Picture 8" descr="JR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72250" y="1928813"/>
            <a:ext cx="13970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4632" name="Text Box 9"/>
          <p:cNvSpPr txBox="1">
            <a:spLocks noChangeArrowheads="1"/>
          </p:cNvSpPr>
          <p:nvPr/>
        </p:nvSpPr>
        <p:spPr bwMode="auto">
          <a:xfrm>
            <a:off x="5786438" y="3676650"/>
            <a:ext cx="23415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sz="2400" u="none">
                <a:solidFill>
                  <a:srgbClr val="E0004B"/>
                </a:solidFill>
                <a:latin typeface="Times New Roman" pitchFamily="18" charset="0"/>
              </a:rPr>
              <a:t>James Rumbaugh</a:t>
            </a:r>
            <a:endParaRPr lang="es-ES_tradnl" sz="2400" u="none">
              <a:latin typeface="Times New Roman" pitchFamily="18" charset="0"/>
            </a:endParaRPr>
          </a:p>
        </p:txBody>
      </p:sp>
      <p:sp>
        <p:nvSpPr>
          <p:cNvPr id="154633" name="10 Rectángulo"/>
          <p:cNvSpPr>
            <a:spLocks noChangeArrowheads="1"/>
          </p:cNvSpPr>
          <p:nvPr/>
        </p:nvSpPr>
        <p:spPr bwMode="auto">
          <a:xfrm>
            <a:off x="571500" y="4359275"/>
            <a:ext cx="7500938" cy="149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73050" indent="-273050" algn="just">
              <a:lnSpc>
                <a:spcPct val="120000"/>
              </a:lnSpc>
              <a:spcBef>
                <a:spcPts val="600"/>
              </a:spcBef>
              <a:buClr>
                <a:srgbClr val="B13F9A"/>
              </a:buClr>
              <a:buSzPct val="73000"/>
              <a:buFont typeface="Wingdings 2" pitchFamily="18" charset="2"/>
              <a:buChar char=""/>
            </a:pPr>
            <a:r>
              <a:rPr lang="es-MX" sz="2400" u="none">
                <a:solidFill>
                  <a:srgbClr val="000000"/>
                </a:solidFill>
                <a:latin typeface="Trebuchet MS" pitchFamily="34" charset="0"/>
              </a:rPr>
              <a:t>Actualmente es un estándar y pertenece a la OMG (Object Managemente Group)</a:t>
            </a:r>
            <a:endParaRPr lang="es-ES" sz="2400" u="none">
              <a:solidFill>
                <a:srgbClr val="000000"/>
              </a:solidFill>
              <a:latin typeface="Trebuchet MS" pitchFamily="34" charset="0"/>
            </a:endParaRPr>
          </a:p>
          <a:p>
            <a:pPr marL="273050" indent="-273050" algn="just">
              <a:lnSpc>
                <a:spcPct val="120000"/>
              </a:lnSpc>
              <a:spcBef>
                <a:spcPts val="600"/>
              </a:spcBef>
              <a:buClr>
                <a:srgbClr val="B13F9A"/>
              </a:buClr>
              <a:buSzPct val="73000"/>
              <a:buFont typeface="Wingdings 2" pitchFamily="18" charset="2"/>
              <a:buChar char=""/>
            </a:pPr>
            <a:r>
              <a:rPr lang="es-ES" sz="2400" u="none">
                <a:solidFill>
                  <a:srgbClr val="000000"/>
                </a:solidFill>
                <a:latin typeface="Trebuchet MS" pitchFamily="34" charset="0"/>
              </a:rPr>
              <a:t>Ultima Versión: 2.0 y la 2.1 es Beta. </a:t>
            </a:r>
            <a:endParaRPr lang="es-C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1472" y="1071546"/>
            <a:ext cx="7358114" cy="609600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="t" compatLnSpc="1">
            <a:prstTxWarp prst="textNoShape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" dirty="0">
                <a:solidFill>
                  <a:srgbClr val="FCCD04"/>
                </a:solidFill>
              </a:rPr>
              <a:t>Descripción de UML</a:t>
            </a:r>
          </a:p>
        </p:txBody>
      </p:sp>
      <p:sp>
        <p:nvSpPr>
          <p:cNvPr id="155650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714500"/>
            <a:ext cx="7458075" cy="43815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algn="just">
              <a:lnSpc>
                <a:spcPct val="90000"/>
              </a:lnSpc>
            </a:pPr>
            <a:r>
              <a:rPr lang="es-ES" smtClean="0"/>
              <a:t>Los elementos y diagramas UML están basados en el paradigma orientado a objetos.</a:t>
            </a:r>
          </a:p>
          <a:p>
            <a:pPr algn="just">
              <a:lnSpc>
                <a:spcPct val="90000"/>
              </a:lnSpc>
            </a:pPr>
            <a:r>
              <a:rPr lang="es-ES" smtClean="0"/>
              <a:t>Entre las partes de UML tenemos: </a:t>
            </a:r>
          </a:p>
          <a:p>
            <a:pPr algn="just">
              <a:lnSpc>
                <a:spcPct val="90000"/>
              </a:lnSpc>
              <a:buFontTx/>
              <a:buNone/>
            </a:pPr>
            <a:r>
              <a:rPr lang="es-ES" smtClean="0"/>
              <a:t>	1.Las vistas </a:t>
            </a:r>
          </a:p>
          <a:p>
            <a:pPr algn="just">
              <a:lnSpc>
                <a:spcPct val="90000"/>
              </a:lnSpc>
              <a:buFontTx/>
              <a:buNone/>
            </a:pPr>
            <a:r>
              <a:rPr lang="es-ES" smtClean="0"/>
              <a:t>   2.Los diagramas </a:t>
            </a:r>
          </a:p>
          <a:p>
            <a:pPr algn="just">
              <a:lnSpc>
                <a:spcPct val="90000"/>
              </a:lnSpc>
              <a:buFontTx/>
              <a:buNone/>
            </a:pPr>
            <a:r>
              <a:rPr lang="es-ES" smtClean="0"/>
              <a:t>   3.Los elementos del modelo</a:t>
            </a:r>
          </a:p>
          <a:p>
            <a:pPr algn="just">
              <a:lnSpc>
                <a:spcPct val="90000"/>
              </a:lnSpc>
              <a:buFontTx/>
              <a:buNone/>
            </a:pPr>
            <a:r>
              <a:rPr lang="es-ES" smtClean="0"/>
              <a:t>   4.Lo mecanismos de extensión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1643042" y="500042"/>
            <a:ext cx="6477000" cy="609600"/>
          </a:xfrm>
        </p:spPr>
        <p:txBody>
          <a:bodyPr/>
          <a:lstStyle/>
          <a:p>
            <a:pPr algn="r" fontAlgn="auto">
              <a:spcAft>
                <a:spcPts val="0"/>
              </a:spcAft>
              <a:defRPr/>
            </a:pPr>
            <a:r>
              <a:rPr lang="es-CL" dirty="0" smtClean="0"/>
              <a:t>Estructura de UML</a:t>
            </a:r>
            <a:endParaRPr lang="es-ES" dirty="0" smtClean="0"/>
          </a:p>
        </p:txBody>
      </p:sp>
      <p:sp>
        <p:nvSpPr>
          <p:cNvPr id="156674" name="Rectangle 10"/>
          <p:cNvSpPr>
            <a:spLocks noGrp="1" noChangeArrowheads="1"/>
          </p:cNvSpPr>
          <p:nvPr>
            <p:ph idx="1"/>
          </p:nvPr>
        </p:nvSpPr>
        <p:spPr>
          <a:xfrm>
            <a:off x="1187450" y="2349500"/>
            <a:ext cx="5410200" cy="990600"/>
          </a:xfrm>
        </p:spPr>
        <p:txBody>
          <a:bodyPr/>
          <a:lstStyle/>
          <a:p>
            <a:r>
              <a:rPr lang="es-CL" sz="2000" smtClean="0">
                <a:latin typeface="Verdana" pitchFamily="34" charset="0"/>
              </a:rPr>
              <a:t>5 Vistas</a:t>
            </a:r>
          </a:p>
          <a:p>
            <a:r>
              <a:rPr lang="es-CL" sz="2000" smtClean="0">
                <a:latin typeface="Verdana" pitchFamily="34" charset="0"/>
              </a:rPr>
              <a:t>9 Diagramas</a:t>
            </a:r>
          </a:p>
        </p:txBody>
      </p:sp>
      <p:pic>
        <p:nvPicPr>
          <p:cNvPr id="156675" name="Picture 3" descr="bullet_titul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381000"/>
            <a:ext cx="241300" cy="17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6676" name="Picture 4" descr="Vista_estructura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43213" y="2714625"/>
            <a:ext cx="2971800" cy="157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6677" name="Picture 5" descr="Vista_implementacion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18125" y="2924175"/>
            <a:ext cx="2206625" cy="133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6678" name="Picture 6" descr="Vista_usuario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6250" y="3657600"/>
            <a:ext cx="1931988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6679" name="Picture 7" descr="Vista_comportamiento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941638" y="3962400"/>
            <a:ext cx="2149475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6680" name="Picture 8" descr="Vista_ambiente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724400" y="4106863"/>
            <a:ext cx="2789238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1353" name="Rectangle 9"/>
          <p:cNvSpPr>
            <a:spLocks noChangeArrowheads="1"/>
          </p:cNvSpPr>
          <p:nvPr/>
        </p:nvSpPr>
        <p:spPr bwMode="auto">
          <a:xfrm>
            <a:off x="611188" y="1773238"/>
            <a:ext cx="800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Blip>
                <a:blip r:embed="rId8"/>
              </a:buBlip>
              <a:defRPr/>
            </a:pPr>
            <a:r>
              <a:rPr lang="es-CL" sz="2400" b="1">
                <a:solidFill>
                  <a:srgbClr val="0033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 Vistas de UML: Arquitectura 4 + 1</a:t>
            </a:r>
            <a:endParaRPr lang="es-ES" sz="2400" b="1">
              <a:solidFill>
                <a:srgbClr val="0033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  <p:sp>
        <p:nvSpPr>
          <p:cNvPr id="156683" name="Text Box 11"/>
          <p:cNvSpPr txBox="1">
            <a:spLocks noChangeArrowheads="1"/>
          </p:cNvSpPr>
          <p:nvPr/>
        </p:nvSpPr>
        <p:spPr bwMode="auto">
          <a:xfrm>
            <a:off x="3852863" y="3259138"/>
            <a:ext cx="1223962" cy="457200"/>
          </a:xfrm>
          <a:prstGeom prst="rect">
            <a:avLst/>
          </a:prstGeom>
          <a:solidFill>
            <a:srgbClr val="CCCC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CO" sz="1200" b="1" u="none"/>
              <a:t>Vista de componentes</a:t>
            </a:r>
            <a:endParaRPr lang="es-ES" sz="1200" b="1" u="none"/>
          </a:p>
        </p:txBody>
      </p:sp>
      <p:sp>
        <p:nvSpPr>
          <p:cNvPr id="156684" name="Rectangle 12"/>
          <p:cNvSpPr>
            <a:spLocks noChangeArrowheads="1"/>
          </p:cNvSpPr>
          <p:nvPr/>
        </p:nvSpPr>
        <p:spPr bwMode="auto">
          <a:xfrm>
            <a:off x="-828675" y="5589588"/>
            <a:ext cx="11131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" u="none"/>
              <a:t>	Vista de casos de uso, vista lógica, vista de componentes, vista concurrente y vista de despliegue.</a:t>
            </a:r>
            <a:r>
              <a:rPr lang="es-ES"/>
              <a:t> </a:t>
            </a:r>
          </a:p>
        </p:txBody>
      </p:sp>
      <p:sp>
        <p:nvSpPr>
          <p:cNvPr id="156685" name="Text Box 13"/>
          <p:cNvSpPr txBox="1">
            <a:spLocks noChangeArrowheads="1"/>
          </p:cNvSpPr>
          <p:nvPr/>
        </p:nvSpPr>
        <p:spPr bwMode="auto">
          <a:xfrm>
            <a:off x="5724525" y="3284538"/>
            <a:ext cx="1439863" cy="457200"/>
          </a:xfrm>
          <a:prstGeom prst="rect">
            <a:avLst/>
          </a:prstGeom>
          <a:solidFill>
            <a:srgbClr val="FF7C8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CO" sz="1200" b="1" u="none"/>
              <a:t>Vista de concurrente</a:t>
            </a:r>
            <a:endParaRPr lang="es-ES" sz="1200" b="1" u="none"/>
          </a:p>
        </p:txBody>
      </p:sp>
      <p:sp>
        <p:nvSpPr>
          <p:cNvPr id="156686" name="Text Box 14"/>
          <p:cNvSpPr txBox="1">
            <a:spLocks noChangeArrowheads="1"/>
          </p:cNvSpPr>
          <p:nvPr/>
        </p:nvSpPr>
        <p:spPr bwMode="auto">
          <a:xfrm>
            <a:off x="3203575" y="4348163"/>
            <a:ext cx="1584325" cy="304800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CO" sz="1400" b="1" u="none"/>
              <a:t>Vista lógica</a:t>
            </a:r>
            <a:endParaRPr lang="es-ES" sz="1400" b="1" u="none"/>
          </a:p>
        </p:txBody>
      </p:sp>
      <p:sp>
        <p:nvSpPr>
          <p:cNvPr id="156687" name="Text Box 15"/>
          <p:cNvSpPr txBox="1">
            <a:spLocks noChangeArrowheads="1"/>
          </p:cNvSpPr>
          <p:nvPr/>
        </p:nvSpPr>
        <p:spPr bwMode="auto">
          <a:xfrm>
            <a:off x="5867400" y="4292600"/>
            <a:ext cx="1296988" cy="457200"/>
          </a:xfrm>
          <a:prstGeom prst="rect">
            <a:avLst/>
          </a:prstGeom>
          <a:solidFill>
            <a:srgbClr val="66CC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CO" sz="1200" b="1" u="none"/>
              <a:t>Vista de despliegue</a:t>
            </a:r>
            <a:endParaRPr lang="es-ES" sz="1200" b="1" u="none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Técnico">
  <a:themeElements>
    <a:clrScheme name="Técnico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écnico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écnico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pulento">
  <a:themeElements>
    <a:clrScheme name="Opulento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o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o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pulento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</a:themeOverride>
</file>

<file path=ppt/theme/themeOverride2.xml><?xml version="1.0" encoding="utf-8"?>
<a:themeOverride xmlns:a="http://schemas.openxmlformats.org/drawingml/2006/main">
  <a:clrScheme name="Civil">
    <a:dk1>
      <a:sysClr val="windowText" lastClr="000000"/>
    </a:dk1>
    <a:lt1>
      <a:sysClr val="window" lastClr="FFFFFF"/>
    </a:lt1>
    <a:dk2>
      <a:srgbClr val="646B86"/>
    </a:dk2>
    <a:lt2>
      <a:srgbClr val="C5D1D7"/>
    </a:lt2>
    <a:accent1>
      <a:srgbClr val="D16349"/>
    </a:accent1>
    <a:accent2>
      <a:srgbClr val="CCB400"/>
    </a:accent2>
    <a:accent3>
      <a:srgbClr val="8CADAE"/>
    </a:accent3>
    <a:accent4>
      <a:srgbClr val="8C7B70"/>
    </a:accent4>
    <a:accent5>
      <a:srgbClr val="8FB08C"/>
    </a:accent5>
    <a:accent6>
      <a:srgbClr val="D19049"/>
    </a:accent6>
    <a:hlink>
      <a:srgbClr val="00A3D6"/>
    </a:hlink>
    <a:folHlink>
      <a:srgbClr val="694F07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1774</TotalTime>
  <Words>994</Words>
  <Application>Microsoft Office PowerPoint</Application>
  <PresentationFormat>On-screen Show (4:3)</PresentationFormat>
  <Paragraphs>105</Paragraphs>
  <Slides>51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10</vt:i4>
      </vt:variant>
      <vt:variant>
        <vt:lpstr>Plantilla de diseño</vt:lpstr>
      </vt:variant>
      <vt:variant>
        <vt:i4>11</vt:i4>
      </vt:variant>
      <vt:variant>
        <vt:lpstr>Servidores OLE incrustados</vt:lpstr>
      </vt:variant>
      <vt:variant>
        <vt:i4>2</vt:i4>
      </vt:variant>
      <vt:variant>
        <vt:lpstr>Títulos de diapositiva</vt:lpstr>
      </vt:variant>
      <vt:variant>
        <vt:i4>51</vt:i4>
      </vt:variant>
    </vt:vector>
  </HeadingPairs>
  <TitlesOfParts>
    <vt:vector size="74" baseType="lpstr">
      <vt:lpstr>Arial</vt:lpstr>
      <vt:lpstr>Franklin Gothic Book</vt:lpstr>
      <vt:lpstr>Wingdings 2</vt:lpstr>
      <vt:lpstr>Calibri</vt:lpstr>
      <vt:lpstr>Trebuchet MS</vt:lpstr>
      <vt:lpstr>Wingdings</vt:lpstr>
      <vt:lpstr>Verdana</vt:lpstr>
      <vt:lpstr>Times New Roman</vt:lpstr>
      <vt:lpstr>Arial Narrow</vt:lpstr>
      <vt:lpstr>Monotype Sorts</vt:lpstr>
      <vt:lpstr>Técnico</vt:lpstr>
      <vt:lpstr>Opulento</vt:lpstr>
      <vt:lpstr>Técnico</vt:lpstr>
      <vt:lpstr>Técnico</vt:lpstr>
      <vt:lpstr>Técnico</vt:lpstr>
      <vt:lpstr>Técnico</vt:lpstr>
      <vt:lpstr>Técnico</vt:lpstr>
      <vt:lpstr>Opulento</vt:lpstr>
      <vt:lpstr>Opulento</vt:lpstr>
      <vt:lpstr>Opulento</vt:lpstr>
      <vt:lpstr>Opulento</vt:lpstr>
      <vt:lpstr>Bitmap Image</vt:lpstr>
      <vt:lpstr>VISIO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Diapositiva 23</vt:lpstr>
      <vt:lpstr>Diapositiva 24</vt:lpstr>
      <vt:lpstr>Diapositiva 25</vt:lpstr>
      <vt:lpstr>Diapositiva 26</vt:lpstr>
      <vt:lpstr>Diapositiva 27</vt:lpstr>
      <vt:lpstr>Diapositiva 28</vt:lpstr>
      <vt:lpstr>Diapositiva 29</vt:lpstr>
      <vt:lpstr>Diapositiva 30</vt:lpstr>
      <vt:lpstr>Diapositiva 31</vt:lpstr>
      <vt:lpstr>Diapositiva 32</vt:lpstr>
      <vt:lpstr>Diapositiva 33</vt:lpstr>
      <vt:lpstr>Diapositiva 34</vt:lpstr>
      <vt:lpstr>Diapositiva 35</vt:lpstr>
      <vt:lpstr>Diapositiva 36</vt:lpstr>
      <vt:lpstr>Diapositiva 37</vt:lpstr>
      <vt:lpstr>Diapositiva 38</vt:lpstr>
      <vt:lpstr>Diapositiva 39</vt:lpstr>
      <vt:lpstr>Diapositiva 40</vt:lpstr>
      <vt:lpstr>Diapositiva 41</vt:lpstr>
      <vt:lpstr>Diapositiva 42</vt:lpstr>
      <vt:lpstr>Diapositiva 43</vt:lpstr>
      <vt:lpstr>Diapositiva 44</vt:lpstr>
      <vt:lpstr>Diapositiva 45</vt:lpstr>
      <vt:lpstr>Diapositiva 46</vt:lpstr>
      <vt:lpstr>Diapositiva 47</vt:lpstr>
      <vt:lpstr>Diapositiva 48</vt:lpstr>
      <vt:lpstr>Diapositiva 49</vt:lpstr>
      <vt:lpstr>Diapositiva 50</vt:lpstr>
      <vt:lpstr>Diapositiva 51</vt:lpstr>
    </vt:vector>
  </TitlesOfParts>
  <Company>Banco de la Nacion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epalacios</dc:creator>
  <cp:lastModifiedBy>OMAR</cp:lastModifiedBy>
  <cp:revision>243</cp:revision>
  <dcterms:created xsi:type="dcterms:W3CDTF">2005-09-06T22:49:28Z</dcterms:created>
  <dcterms:modified xsi:type="dcterms:W3CDTF">2010-11-03T05:38:01Z</dcterms:modified>
</cp:coreProperties>
</file>